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Lst>
  <p:notesMasterIdLst>
    <p:notesMasterId r:id="rId39"/>
  </p:notesMasterIdLst>
  <p:handoutMasterIdLst>
    <p:handoutMasterId r:id="rId40"/>
  </p:handoutMasterIdLst>
  <p:sldIdLst>
    <p:sldId id="567" r:id="rId2"/>
    <p:sldId id="568" r:id="rId3"/>
    <p:sldId id="347" r:id="rId4"/>
    <p:sldId id="510" r:id="rId5"/>
    <p:sldId id="528" r:id="rId6"/>
    <p:sldId id="529" r:id="rId7"/>
    <p:sldId id="530" r:id="rId8"/>
    <p:sldId id="532" r:id="rId9"/>
    <p:sldId id="524" r:id="rId10"/>
    <p:sldId id="534" r:id="rId11"/>
    <p:sldId id="536" r:id="rId12"/>
    <p:sldId id="506" r:id="rId13"/>
    <p:sldId id="540" r:id="rId14"/>
    <p:sldId id="515" r:id="rId15"/>
    <p:sldId id="541" r:id="rId16"/>
    <p:sldId id="542" r:id="rId17"/>
    <p:sldId id="538" r:id="rId18"/>
    <p:sldId id="539" r:id="rId19"/>
    <p:sldId id="509" r:id="rId20"/>
    <p:sldId id="543" r:id="rId21"/>
    <p:sldId id="544" r:id="rId22"/>
    <p:sldId id="563" r:id="rId23"/>
    <p:sldId id="550" r:id="rId24"/>
    <p:sldId id="549" r:id="rId25"/>
    <p:sldId id="548" r:id="rId26"/>
    <p:sldId id="562" r:id="rId27"/>
    <p:sldId id="551" r:id="rId28"/>
    <p:sldId id="545" r:id="rId29"/>
    <p:sldId id="560" r:id="rId30"/>
    <p:sldId id="561" r:id="rId31"/>
    <p:sldId id="554" r:id="rId32"/>
    <p:sldId id="555" r:id="rId33"/>
    <p:sldId id="556" r:id="rId34"/>
    <p:sldId id="557" r:id="rId35"/>
    <p:sldId id="558" r:id="rId36"/>
    <p:sldId id="559" r:id="rId37"/>
    <p:sldId id="445"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82"/>
    <p:restoredTop sz="90224" autoAdjust="0"/>
  </p:normalViewPr>
  <p:slideViewPr>
    <p:cSldViewPr snapToGrid="0" snapToObjects="1">
      <p:cViewPr>
        <p:scale>
          <a:sx n="90" d="100"/>
          <a:sy n="90" d="100"/>
        </p:scale>
        <p:origin x="1568" y="3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AD27E0A-4CF3-F142-9B4C-293439055516}" type="datetimeFigureOut">
              <a:rPr lang="en-US" smtClean="0"/>
              <a:t>10/21/17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ADAF5E5-2AA4-924B-99CB-41F93DD159AB}" type="slidenum">
              <a:rPr lang="en-US" smtClean="0"/>
              <a:t>‹#›</a:t>
            </a:fld>
            <a:endParaRPr lang="en-US"/>
          </a:p>
        </p:txBody>
      </p:sp>
    </p:spTree>
    <p:extLst>
      <p:ext uri="{BB962C8B-B14F-4D97-AF65-F5344CB8AC3E}">
        <p14:creationId xmlns:p14="http://schemas.microsoft.com/office/powerpoint/2010/main" val="1707269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66913E-503C-F340-866C-329FC9FEBE89}" type="datetimeFigureOut">
              <a:rPr lang="en-US" smtClean="0"/>
              <a:t>10/21/17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A44B62-AE1A-D34B-A2A1-6D012FE0E532}" type="slidenum">
              <a:rPr lang="en-US" smtClean="0"/>
              <a:t>‹#›</a:t>
            </a:fld>
            <a:endParaRPr lang="en-US"/>
          </a:p>
        </p:txBody>
      </p:sp>
    </p:spTree>
    <p:extLst>
      <p:ext uri="{BB962C8B-B14F-4D97-AF65-F5344CB8AC3E}">
        <p14:creationId xmlns:p14="http://schemas.microsoft.com/office/powerpoint/2010/main" val="21973445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CDC29A-9C51-4C0F-B8CF-C392BA493089}" type="slidenum">
              <a:rPr lang="en-US" smtClean="0"/>
              <a:pPr/>
              <a:t>1</a:t>
            </a:fld>
            <a:endParaRPr lang="en-US"/>
          </a:p>
        </p:txBody>
      </p:sp>
    </p:spTree>
    <p:extLst>
      <p:ext uri="{BB962C8B-B14F-4D97-AF65-F5344CB8AC3E}">
        <p14:creationId xmlns:p14="http://schemas.microsoft.com/office/powerpoint/2010/main" val="1057349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A44B62-AE1A-D34B-A2A1-6D012FE0E532}" type="slidenum">
              <a:rPr lang="en-US" smtClean="0"/>
              <a:t>3</a:t>
            </a:fld>
            <a:endParaRPr lang="en-US"/>
          </a:p>
        </p:txBody>
      </p:sp>
    </p:spTree>
    <p:extLst>
      <p:ext uri="{BB962C8B-B14F-4D97-AF65-F5344CB8AC3E}">
        <p14:creationId xmlns:p14="http://schemas.microsoft.com/office/powerpoint/2010/main" val="190702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799013"/>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However, it’s not always easy to manage the demands of teaching and provide support to all children. Talk about why the classroom is stressful but why it is so important for teachers to manage this stress so they can be exceptional models of character strengths such as patience, self-control, thoughtfulness, openness, and acceptance.</a:t>
            </a:r>
          </a:p>
          <a:p>
            <a:endParaRPr lang="en-US" sz="1000" dirty="0"/>
          </a:p>
        </p:txBody>
      </p:sp>
      <p:sp>
        <p:nvSpPr>
          <p:cNvPr id="4" name="Slide Number Placeholder 3"/>
          <p:cNvSpPr>
            <a:spLocks noGrp="1"/>
          </p:cNvSpPr>
          <p:nvPr>
            <p:ph type="sldNum" sz="quarter" idx="10"/>
          </p:nvPr>
        </p:nvSpPr>
        <p:spPr/>
        <p:txBody>
          <a:bodyPr/>
          <a:lstStyle/>
          <a:p>
            <a:fld id="{65D5B38F-F98A-6C4F-A01E-9D3F842BC63A}" type="slidenum">
              <a:rPr lang="en-US" smtClean="0"/>
              <a:t>4</a:t>
            </a:fld>
            <a:endParaRPr lang="en-US"/>
          </a:p>
        </p:txBody>
      </p:sp>
    </p:spTree>
    <p:extLst>
      <p:ext uri="{BB962C8B-B14F-4D97-AF65-F5344CB8AC3E}">
        <p14:creationId xmlns:p14="http://schemas.microsoft.com/office/powerpoint/2010/main" val="1048218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2E189A8A-1985-4DB6-892C-6FEBB094F726}" type="slidenum">
              <a:rPr lang="en-US"/>
              <a:pPr/>
              <a:t>7</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1383475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A44B62-AE1A-D34B-A2A1-6D012FE0E532}" type="slidenum">
              <a:rPr lang="en-US" smtClean="0"/>
              <a:t>10</a:t>
            </a:fld>
            <a:endParaRPr lang="en-US"/>
          </a:p>
        </p:txBody>
      </p:sp>
    </p:spTree>
    <p:extLst>
      <p:ext uri="{BB962C8B-B14F-4D97-AF65-F5344CB8AC3E}">
        <p14:creationId xmlns:p14="http://schemas.microsoft.com/office/powerpoint/2010/main" val="791379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7231A939-D7D3-47C7-94E1-89037290DDFB}" type="slidenum">
              <a:rPr lang="en-US"/>
              <a:pPr/>
              <a:t>11</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904913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A44B62-AE1A-D34B-A2A1-6D012FE0E532}" type="slidenum">
              <a:rPr lang="en-US" smtClean="0"/>
              <a:t>14</a:t>
            </a:fld>
            <a:endParaRPr lang="en-US"/>
          </a:p>
        </p:txBody>
      </p:sp>
    </p:spTree>
    <p:extLst>
      <p:ext uri="{BB962C8B-B14F-4D97-AF65-F5344CB8AC3E}">
        <p14:creationId xmlns:p14="http://schemas.microsoft.com/office/powerpoint/2010/main" val="1631297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07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6531" indent="-279435">
              <a:defRPr sz="2300">
                <a:solidFill>
                  <a:schemeClr val="tx1"/>
                </a:solidFill>
                <a:latin typeface="Arial" charset="0"/>
                <a:ea typeface="ＭＳ Ｐゴシック" charset="0"/>
              </a:defRPr>
            </a:lvl2pPr>
            <a:lvl3pPr marL="1117740" indent="-223548">
              <a:defRPr sz="2300">
                <a:solidFill>
                  <a:schemeClr val="tx1"/>
                </a:solidFill>
                <a:latin typeface="Arial" charset="0"/>
                <a:ea typeface="ＭＳ Ｐゴシック" charset="0"/>
              </a:defRPr>
            </a:lvl3pPr>
            <a:lvl4pPr marL="1564836" indent="-223548">
              <a:defRPr sz="2300">
                <a:solidFill>
                  <a:schemeClr val="tx1"/>
                </a:solidFill>
                <a:latin typeface="Arial" charset="0"/>
                <a:ea typeface="ＭＳ Ｐゴシック" charset="0"/>
              </a:defRPr>
            </a:lvl4pPr>
            <a:lvl5pPr marL="2011931" indent="-223548">
              <a:defRPr sz="2300">
                <a:solidFill>
                  <a:schemeClr val="tx1"/>
                </a:solidFill>
                <a:latin typeface="Arial" charset="0"/>
                <a:ea typeface="ＭＳ Ｐゴシック" charset="0"/>
              </a:defRPr>
            </a:lvl5pPr>
            <a:lvl6pPr marL="2459027" indent="-223548" eaLnBrk="0" fontAlgn="base" hangingPunct="0">
              <a:spcBef>
                <a:spcPct val="0"/>
              </a:spcBef>
              <a:spcAft>
                <a:spcPct val="0"/>
              </a:spcAft>
              <a:defRPr sz="2300">
                <a:solidFill>
                  <a:schemeClr val="tx1"/>
                </a:solidFill>
                <a:latin typeface="Arial" charset="0"/>
                <a:ea typeface="ＭＳ Ｐゴシック" charset="0"/>
              </a:defRPr>
            </a:lvl6pPr>
            <a:lvl7pPr marL="2906123" indent="-223548" eaLnBrk="0" fontAlgn="base" hangingPunct="0">
              <a:spcBef>
                <a:spcPct val="0"/>
              </a:spcBef>
              <a:spcAft>
                <a:spcPct val="0"/>
              </a:spcAft>
              <a:defRPr sz="2300">
                <a:solidFill>
                  <a:schemeClr val="tx1"/>
                </a:solidFill>
                <a:latin typeface="Arial" charset="0"/>
                <a:ea typeface="ＭＳ Ｐゴシック" charset="0"/>
              </a:defRPr>
            </a:lvl7pPr>
            <a:lvl8pPr marL="3353219" indent="-223548" eaLnBrk="0" fontAlgn="base" hangingPunct="0">
              <a:spcBef>
                <a:spcPct val="0"/>
              </a:spcBef>
              <a:spcAft>
                <a:spcPct val="0"/>
              </a:spcAft>
              <a:defRPr sz="2300">
                <a:solidFill>
                  <a:schemeClr val="tx1"/>
                </a:solidFill>
                <a:latin typeface="Arial" charset="0"/>
                <a:ea typeface="ＭＳ Ｐゴシック" charset="0"/>
              </a:defRPr>
            </a:lvl8pPr>
            <a:lvl9pPr marL="3800315" indent="-223548" eaLnBrk="0" fontAlgn="base" hangingPunct="0">
              <a:spcBef>
                <a:spcPct val="0"/>
              </a:spcBef>
              <a:spcAft>
                <a:spcPct val="0"/>
              </a:spcAft>
              <a:defRPr sz="2300">
                <a:solidFill>
                  <a:schemeClr val="tx1"/>
                </a:solidFill>
                <a:latin typeface="Arial" charset="0"/>
                <a:ea typeface="ＭＳ Ｐゴシック" charset="0"/>
              </a:defRPr>
            </a:lvl9pPr>
          </a:lstStyle>
          <a:p>
            <a:fld id="{189BC2A0-929A-A345-94D0-D39241272084}" type="slidenum">
              <a:rPr lang="en-US" sz="1200"/>
              <a:pPr/>
              <a:t>17</a:t>
            </a:fld>
            <a:endParaRPr lang="en-US" sz="1200"/>
          </a:p>
        </p:txBody>
      </p:sp>
    </p:spTree>
    <p:extLst>
      <p:ext uri="{BB962C8B-B14F-4D97-AF65-F5344CB8AC3E}">
        <p14:creationId xmlns:p14="http://schemas.microsoft.com/office/powerpoint/2010/main" val="1825184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16F61-64C3-425B-B24E-BB184BD50A9D}" type="slidenum">
              <a:rPr lang="en-US" altLang="en-US" smtClean="0"/>
              <a:pPr/>
              <a:t>20</a:t>
            </a:fld>
            <a:endParaRPr lang="en-US" altLang="en-US"/>
          </a:p>
        </p:txBody>
      </p:sp>
    </p:spTree>
    <p:extLst>
      <p:ext uri="{BB962C8B-B14F-4D97-AF65-F5344CB8AC3E}">
        <p14:creationId xmlns:p14="http://schemas.microsoft.com/office/powerpoint/2010/main" val="1850683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4D4A88-9576-C347-AA7A-9C63BBA38929}" type="datetime1">
              <a:rPr lang="en-US" smtClean="0"/>
              <a:t>10/21/17</a:t>
            </a:fld>
            <a:endParaRPr lang="en-US"/>
          </a:p>
        </p:txBody>
      </p:sp>
      <p:sp>
        <p:nvSpPr>
          <p:cNvPr id="5" name="Footer Placeholder 4"/>
          <p:cNvSpPr>
            <a:spLocks noGrp="1"/>
          </p:cNvSpPr>
          <p:nvPr>
            <p:ph type="ftr" sz="quarter" idx="11"/>
          </p:nvPr>
        </p:nvSpPr>
        <p:spPr/>
        <p:txBody>
          <a:bodyPr/>
          <a:lstStyle/>
          <a:p>
            <a:r>
              <a:rPr lang="en-US" smtClean="0"/>
              <a:t>Presented by Patricia A Jennings</a:t>
            </a:r>
            <a:endParaRPr lang="en-US"/>
          </a:p>
        </p:txBody>
      </p:sp>
      <p:sp>
        <p:nvSpPr>
          <p:cNvPr id="6" name="Slide Number Placeholder 5"/>
          <p:cNvSpPr>
            <a:spLocks noGrp="1"/>
          </p:cNvSpPr>
          <p:nvPr>
            <p:ph type="sldNum" sz="quarter" idx="12"/>
          </p:nvPr>
        </p:nvSpPr>
        <p:spPr/>
        <p:txBody>
          <a:bodyPr/>
          <a:lstStyle/>
          <a:p>
            <a:fld id="{83FCDD3D-95FF-7540-9193-12D689E89CA4}" type="slidenum">
              <a:rPr lang="en-US" smtClean="0"/>
              <a:t>‹#›</a:t>
            </a:fld>
            <a:endParaRPr lang="en-US"/>
          </a:p>
        </p:txBody>
      </p:sp>
    </p:spTree>
    <p:extLst>
      <p:ext uri="{BB962C8B-B14F-4D97-AF65-F5344CB8AC3E}">
        <p14:creationId xmlns:p14="http://schemas.microsoft.com/office/powerpoint/2010/main" val="1048494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FFD2D4-BC78-0740-90F1-AC2AAF3A8465}" type="datetime1">
              <a:rPr lang="en-US" smtClean="0"/>
              <a:t>10/21/17</a:t>
            </a:fld>
            <a:endParaRPr lang="en-US"/>
          </a:p>
        </p:txBody>
      </p:sp>
      <p:sp>
        <p:nvSpPr>
          <p:cNvPr id="5" name="Footer Placeholder 4"/>
          <p:cNvSpPr>
            <a:spLocks noGrp="1"/>
          </p:cNvSpPr>
          <p:nvPr>
            <p:ph type="ftr" sz="quarter" idx="11"/>
          </p:nvPr>
        </p:nvSpPr>
        <p:spPr/>
        <p:txBody>
          <a:bodyPr/>
          <a:lstStyle/>
          <a:p>
            <a:r>
              <a:rPr lang="en-US" smtClean="0"/>
              <a:t>Presented by Patricia A Jennings</a:t>
            </a:r>
            <a:endParaRPr lang="en-US"/>
          </a:p>
        </p:txBody>
      </p:sp>
      <p:sp>
        <p:nvSpPr>
          <p:cNvPr id="6" name="Slide Number Placeholder 5"/>
          <p:cNvSpPr>
            <a:spLocks noGrp="1"/>
          </p:cNvSpPr>
          <p:nvPr>
            <p:ph type="sldNum" sz="quarter" idx="12"/>
          </p:nvPr>
        </p:nvSpPr>
        <p:spPr/>
        <p:txBody>
          <a:bodyPr/>
          <a:lstStyle/>
          <a:p>
            <a:fld id="{83FCDD3D-95FF-7540-9193-12D689E89CA4}" type="slidenum">
              <a:rPr lang="en-US" smtClean="0"/>
              <a:t>‹#›</a:t>
            </a:fld>
            <a:endParaRPr lang="en-US"/>
          </a:p>
        </p:txBody>
      </p:sp>
    </p:spTree>
    <p:extLst>
      <p:ext uri="{BB962C8B-B14F-4D97-AF65-F5344CB8AC3E}">
        <p14:creationId xmlns:p14="http://schemas.microsoft.com/office/powerpoint/2010/main" val="347434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E51F35-6AB0-5747-8326-FD1FA6481950}" type="datetime1">
              <a:rPr lang="en-US" smtClean="0"/>
              <a:t>10/21/17</a:t>
            </a:fld>
            <a:endParaRPr lang="en-US"/>
          </a:p>
        </p:txBody>
      </p:sp>
      <p:sp>
        <p:nvSpPr>
          <p:cNvPr id="5" name="Footer Placeholder 4"/>
          <p:cNvSpPr>
            <a:spLocks noGrp="1"/>
          </p:cNvSpPr>
          <p:nvPr>
            <p:ph type="ftr" sz="quarter" idx="11"/>
          </p:nvPr>
        </p:nvSpPr>
        <p:spPr/>
        <p:txBody>
          <a:bodyPr/>
          <a:lstStyle/>
          <a:p>
            <a:r>
              <a:rPr lang="en-US" smtClean="0"/>
              <a:t>Presented by Patricia A Jennings</a:t>
            </a:r>
            <a:endParaRPr lang="en-US"/>
          </a:p>
        </p:txBody>
      </p:sp>
      <p:sp>
        <p:nvSpPr>
          <p:cNvPr id="6" name="Slide Number Placeholder 5"/>
          <p:cNvSpPr>
            <a:spLocks noGrp="1"/>
          </p:cNvSpPr>
          <p:nvPr>
            <p:ph type="sldNum" sz="quarter" idx="12"/>
          </p:nvPr>
        </p:nvSpPr>
        <p:spPr/>
        <p:txBody>
          <a:bodyPr/>
          <a:lstStyle/>
          <a:p>
            <a:fld id="{83FCDD3D-95FF-7540-9193-12D689E89CA4}" type="slidenum">
              <a:rPr lang="en-US" smtClean="0"/>
              <a:t>‹#›</a:t>
            </a:fld>
            <a:endParaRPr lang="en-US"/>
          </a:p>
        </p:txBody>
      </p:sp>
    </p:spTree>
    <p:extLst>
      <p:ext uri="{BB962C8B-B14F-4D97-AF65-F5344CB8AC3E}">
        <p14:creationId xmlns:p14="http://schemas.microsoft.com/office/powerpoint/2010/main" val="1369134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7C87E7-121A-9842-A0E4-3C69046AA47C}" type="datetime1">
              <a:rPr lang="en-US" smtClean="0"/>
              <a:t>10/21/17</a:t>
            </a:fld>
            <a:endParaRPr lang="en-US"/>
          </a:p>
        </p:txBody>
      </p:sp>
      <p:sp>
        <p:nvSpPr>
          <p:cNvPr id="5" name="Footer Placeholder 4"/>
          <p:cNvSpPr>
            <a:spLocks noGrp="1"/>
          </p:cNvSpPr>
          <p:nvPr>
            <p:ph type="ftr" sz="quarter" idx="11"/>
          </p:nvPr>
        </p:nvSpPr>
        <p:spPr/>
        <p:txBody>
          <a:bodyPr/>
          <a:lstStyle/>
          <a:p>
            <a:r>
              <a:rPr lang="en-US" smtClean="0"/>
              <a:t>Presented by Patricia A Jennings</a:t>
            </a:r>
            <a:endParaRPr lang="en-US"/>
          </a:p>
        </p:txBody>
      </p:sp>
      <p:sp>
        <p:nvSpPr>
          <p:cNvPr id="6" name="Slide Number Placeholder 5"/>
          <p:cNvSpPr>
            <a:spLocks noGrp="1"/>
          </p:cNvSpPr>
          <p:nvPr>
            <p:ph type="sldNum" sz="quarter" idx="12"/>
          </p:nvPr>
        </p:nvSpPr>
        <p:spPr/>
        <p:txBody>
          <a:bodyPr/>
          <a:lstStyle/>
          <a:p>
            <a:fld id="{83FCDD3D-95FF-7540-9193-12D689E89CA4}" type="slidenum">
              <a:rPr lang="en-US" smtClean="0"/>
              <a:t>‹#›</a:t>
            </a:fld>
            <a:endParaRPr lang="en-US"/>
          </a:p>
        </p:txBody>
      </p:sp>
    </p:spTree>
    <p:extLst>
      <p:ext uri="{BB962C8B-B14F-4D97-AF65-F5344CB8AC3E}">
        <p14:creationId xmlns:p14="http://schemas.microsoft.com/office/powerpoint/2010/main" val="3017460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46B9AE-AD16-2A4F-8EEB-E944C2B7D034}" type="datetime1">
              <a:rPr lang="en-US" smtClean="0"/>
              <a:t>10/21/17</a:t>
            </a:fld>
            <a:endParaRPr lang="en-US"/>
          </a:p>
        </p:txBody>
      </p:sp>
      <p:sp>
        <p:nvSpPr>
          <p:cNvPr id="5" name="Footer Placeholder 4"/>
          <p:cNvSpPr>
            <a:spLocks noGrp="1"/>
          </p:cNvSpPr>
          <p:nvPr>
            <p:ph type="ftr" sz="quarter" idx="11"/>
          </p:nvPr>
        </p:nvSpPr>
        <p:spPr/>
        <p:txBody>
          <a:bodyPr/>
          <a:lstStyle/>
          <a:p>
            <a:r>
              <a:rPr lang="en-US" smtClean="0"/>
              <a:t>Presented by Patricia A Jennings</a:t>
            </a:r>
            <a:endParaRPr lang="en-US"/>
          </a:p>
        </p:txBody>
      </p:sp>
      <p:sp>
        <p:nvSpPr>
          <p:cNvPr id="6" name="Slide Number Placeholder 5"/>
          <p:cNvSpPr>
            <a:spLocks noGrp="1"/>
          </p:cNvSpPr>
          <p:nvPr>
            <p:ph type="sldNum" sz="quarter" idx="12"/>
          </p:nvPr>
        </p:nvSpPr>
        <p:spPr/>
        <p:txBody>
          <a:bodyPr/>
          <a:lstStyle/>
          <a:p>
            <a:fld id="{83FCDD3D-95FF-7540-9193-12D689E89CA4}" type="slidenum">
              <a:rPr lang="en-US" smtClean="0"/>
              <a:t>‹#›</a:t>
            </a:fld>
            <a:endParaRPr lang="en-US"/>
          </a:p>
        </p:txBody>
      </p:sp>
    </p:spTree>
    <p:extLst>
      <p:ext uri="{BB962C8B-B14F-4D97-AF65-F5344CB8AC3E}">
        <p14:creationId xmlns:p14="http://schemas.microsoft.com/office/powerpoint/2010/main" val="1468230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AD7A6F-5C21-7444-AA2E-DF434DA365A3}" type="datetime1">
              <a:rPr lang="en-US" smtClean="0"/>
              <a:t>10/21/17</a:t>
            </a:fld>
            <a:endParaRPr lang="en-US"/>
          </a:p>
        </p:txBody>
      </p:sp>
      <p:sp>
        <p:nvSpPr>
          <p:cNvPr id="6" name="Footer Placeholder 5"/>
          <p:cNvSpPr>
            <a:spLocks noGrp="1"/>
          </p:cNvSpPr>
          <p:nvPr>
            <p:ph type="ftr" sz="quarter" idx="11"/>
          </p:nvPr>
        </p:nvSpPr>
        <p:spPr/>
        <p:txBody>
          <a:bodyPr/>
          <a:lstStyle/>
          <a:p>
            <a:r>
              <a:rPr lang="en-US" smtClean="0"/>
              <a:t>Presented by Patricia A Jennings</a:t>
            </a:r>
            <a:endParaRPr lang="en-US"/>
          </a:p>
        </p:txBody>
      </p:sp>
      <p:sp>
        <p:nvSpPr>
          <p:cNvPr id="7" name="Slide Number Placeholder 6"/>
          <p:cNvSpPr>
            <a:spLocks noGrp="1"/>
          </p:cNvSpPr>
          <p:nvPr>
            <p:ph type="sldNum" sz="quarter" idx="12"/>
          </p:nvPr>
        </p:nvSpPr>
        <p:spPr/>
        <p:txBody>
          <a:bodyPr/>
          <a:lstStyle/>
          <a:p>
            <a:fld id="{83FCDD3D-95FF-7540-9193-12D689E89CA4}" type="slidenum">
              <a:rPr lang="en-US" smtClean="0"/>
              <a:t>‹#›</a:t>
            </a:fld>
            <a:endParaRPr lang="en-US"/>
          </a:p>
        </p:txBody>
      </p:sp>
    </p:spTree>
    <p:extLst>
      <p:ext uri="{BB962C8B-B14F-4D97-AF65-F5344CB8AC3E}">
        <p14:creationId xmlns:p14="http://schemas.microsoft.com/office/powerpoint/2010/main" val="1097216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810A55-970F-214E-B3BC-A271F4144F10}" type="datetime1">
              <a:rPr lang="en-US" smtClean="0"/>
              <a:t>10/21/17</a:t>
            </a:fld>
            <a:endParaRPr lang="en-US"/>
          </a:p>
        </p:txBody>
      </p:sp>
      <p:sp>
        <p:nvSpPr>
          <p:cNvPr id="8" name="Footer Placeholder 7"/>
          <p:cNvSpPr>
            <a:spLocks noGrp="1"/>
          </p:cNvSpPr>
          <p:nvPr>
            <p:ph type="ftr" sz="quarter" idx="11"/>
          </p:nvPr>
        </p:nvSpPr>
        <p:spPr/>
        <p:txBody>
          <a:bodyPr/>
          <a:lstStyle/>
          <a:p>
            <a:r>
              <a:rPr lang="en-US" smtClean="0"/>
              <a:t>Presented by Patricia A Jennings</a:t>
            </a:r>
            <a:endParaRPr lang="en-US"/>
          </a:p>
        </p:txBody>
      </p:sp>
      <p:sp>
        <p:nvSpPr>
          <p:cNvPr id="9" name="Slide Number Placeholder 8"/>
          <p:cNvSpPr>
            <a:spLocks noGrp="1"/>
          </p:cNvSpPr>
          <p:nvPr>
            <p:ph type="sldNum" sz="quarter" idx="12"/>
          </p:nvPr>
        </p:nvSpPr>
        <p:spPr/>
        <p:txBody>
          <a:bodyPr/>
          <a:lstStyle/>
          <a:p>
            <a:fld id="{83FCDD3D-95FF-7540-9193-12D689E89CA4}" type="slidenum">
              <a:rPr lang="en-US" smtClean="0"/>
              <a:t>‹#›</a:t>
            </a:fld>
            <a:endParaRPr lang="en-US"/>
          </a:p>
        </p:txBody>
      </p:sp>
    </p:spTree>
    <p:extLst>
      <p:ext uri="{BB962C8B-B14F-4D97-AF65-F5344CB8AC3E}">
        <p14:creationId xmlns:p14="http://schemas.microsoft.com/office/powerpoint/2010/main" val="3746758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B57820-394B-2843-92CD-9DA00BD79765}" type="datetime1">
              <a:rPr lang="en-US" smtClean="0"/>
              <a:t>10/21/17</a:t>
            </a:fld>
            <a:endParaRPr lang="en-US"/>
          </a:p>
        </p:txBody>
      </p:sp>
      <p:sp>
        <p:nvSpPr>
          <p:cNvPr id="4" name="Footer Placeholder 3"/>
          <p:cNvSpPr>
            <a:spLocks noGrp="1"/>
          </p:cNvSpPr>
          <p:nvPr>
            <p:ph type="ftr" sz="quarter" idx="11"/>
          </p:nvPr>
        </p:nvSpPr>
        <p:spPr/>
        <p:txBody>
          <a:bodyPr/>
          <a:lstStyle/>
          <a:p>
            <a:r>
              <a:rPr lang="en-US" smtClean="0"/>
              <a:t>Presented by Patricia A Jennings</a:t>
            </a:r>
            <a:endParaRPr lang="en-US"/>
          </a:p>
        </p:txBody>
      </p:sp>
      <p:sp>
        <p:nvSpPr>
          <p:cNvPr id="5" name="Slide Number Placeholder 4"/>
          <p:cNvSpPr>
            <a:spLocks noGrp="1"/>
          </p:cNvSpPr>
          <p:nvPr>
            <p:ph type="sldNum" sz="quarter" idx="12"/>
          </p:nvPr>
        </p:nvSpPr>
        <p:spPr/>
        <p:txBody>
          <a:bodyPr/>
          <a:lstStyle/>
          <a:p>
            <a:fld id="{83FCDD3D-95FF-7540-9193-12D689E89CA4}" type="slidenum">
              <a:rPr lang="en-US" smtClean="0"/>
              <a:t>‹#›</a:t>
            </a:fld>
            <a:endParaRPr lang="en-US"/>
          </a:p>
        </p:txBody>
      </p:sp>
    </p:spTree>
    <p:extLst>
      <p:ext uri="{BB962C8B-B14F-4D97-AF65-F5344CB8AC3E}">
        <p14:creationId xmlns:p14="http://schemas.microsoft.com/office/powerpoint/2010/main" val="3921689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84993F-6CCB-CB4D-9EA1-878816314AA8}" type="datetime1">
              <a:rPr lang="en-US" smtClean="0"/>
              <a:t>10/21/17</a:t>
            </a:fld>
            <a:endParaRPr lang="en-US"/>
          </a:p>
        </p:txBody>
      </p:sp>
      <p:sp>
        <p:nvSpPr>
          <p:cNvPr id="3" name="Footer Placeholder 2"/>
          <p:cNvSpPr>
            <a:spLocks noGrp="1"/>
          </p:cNvSpPr>
          <p:nvPr>
            <p:ph type="ftr" sz="quarter" idx="11"/>
          </p:nvPr>
        </p:nvSpPr>
        <p:spPr/>
        <p:txBody>
          <a:bodyPr/>
          <a:lstStyle/>
          <a:p>
            <a:r>
              <a:rPr lang="en-US" smtClean="0"/>
              <a:t>Presented by Patricia A Jennings</a:t>
            </a:r>
            <a:endParaRPr lang="en-US"/>
          </a:p>
        </p:txBody>
      </p:sp>
      <p:sp>
        <p:nvSpPr>
          <p:cNvPr id="4" name="Slide Number Placeholder 3"/>
          <p:cNvSpPr>
            <a:spLocks noGrp="1"/>
          </p:cNvSpPr>
          <p:nvPr>
            <p:ph type="sldNum" sz="quarter" idx="12"/>
          </p:nvPr>
        </p:nvSpPr>
        <p:spPr/>
        <p:txBody>
          <a:bodyPr/>
          <a:lstStyle/>
          <a:p>
            <a:fld id="{83FCDD3D-95FF-7540-9193-12D689E89CA4}" type="slidenum">
              <a:rPr lang="en-US" smtClean="0"/>
              <a:t>‹#›</a:t>
            </a:fld>
            <a:endParaRPr lang="en-US"/>
          </a:p>
        </p:txBody>
      </p:sp>
    </p:spTree>
    <p:extLst>
      <p:ext uri="{BB962C8B-B14F-4D97-AF65-F5344CB8AC3E}">
        <p14:creationId xmlns:p14="http://schemas.microsoft.com/office/powerpoint/2010/main" val="3190116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81B4D5-C8D2-3448-BAE3-D41CB714B865}" type="datetime1">
              <a:rPr lang="en-US" smtClean="0"/>
              <a:t>10/21/17</a:t>
            </a:fld>
            <a:endParaRPr lang="en-US"/>
          </a:p>
        </p:txBody>
      </p:sp>
      <p:sp>
        <p:nvSpPr>
          <p:cNvPr id="6" name="Footer Placeholder 5"/>
          <p:cNvSpPr>
            <a:spLocks noGrp="1"/>
          </p:cNvSpPr>
          <p:nvPr>
            <p:ph type="ftr" sz="quarter" idx="11"/>
          </p:nvPr>
        </p:nvSpPr>
        <p:spPr/>
        <p:txBody>
          <a:bodyPr/>
          <a:lstStyle/>
          <a:p>
            <a:r>
              <a:rPr lang="en-US" smtClean="0"/>
              <a:t>Presented by Patricia A Jennings</a:t>
            </a:r>
            <a:endParaRPr lang="en-US"/>
          </a:p>
        </p:txBody>
      </p:sp>
      <p:sp>
        <p:nvSpPr>
          <p:cNvPr id="7" name="Slide Number Placeholder 6"/>
          <p:cNvSpPr>
            <a:spLocks noGrp="1"/>
          </p:cNvSpPr>
          <p:nvPr>
            <p:ph type="sldNum" sz="quarter" idx="12"/>
          </p:nvPr>
        </p:nvSpPr>
        <p:spPr/>
        <p:txBody>
          <a:bodyPr/>
          <a:lstStyle/>
          <a:p>
            <a:fld id="{83FCDD3D-95FF-7540-9193-12D689E89CA4}" type="slidenum">
              <a:rPr lang="en-US" smtClean="0"/>
              <a:t>‹#›</a:t>
            </a:fld>
            <a:endParaRPr lang="en-US"/>
          </a:p>
        </p:txBody>
      </p:sp>
    </p:spTree>
    <p:extLst>
      <p:ext uri="{BB962C8B-B14F-4D97-AF65-F5344CB8AC3E}">
        <p14:creationId xmlns:p14="http://schemas.microsoft.com/office/powerpoint/2010/main" val="3574453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711BA0-5B60-6F42-AF7B-28F9B3BB9769}" type="datetime1">
              <a:rPr lang="en-US" smtClean="0"/>
              <a:t>10/21/17</a:t>
            </a:fld>
            <a:endParaRPr lang="en-US"/>
          </a:p>
        </p:txBody>
      </p:sp>
      <p:sp>
        <p:nvSpPr>
          <p:cNvPr id="6" name="Footer Placeholder 5"/>
          <p:cNvSpPr>
            <a:spLocks noGrp="1"/>
          </p:cNvSpPr>
          <p:nvPr>
            <p:ph type="ftr" sz="quarter" idx="11"/>
          </p:nvPr>
        </p:nvSpPr>
        <p:spPr/>
        <p:txBody>
          <a:bodyPr/>
          <a:lstStyle/>
          <a:p>
            <a:r>
              <a:rPr lang="en-US" smtClean="0"/>
              <a:t>Presented by Patricia A Jennings</a:t>
            </a:r>
            <a:endParaRPr lang="en-US"/>
          </a:p>
        </p:txBody>
      </p:sp>
      <p:sp>
        <p:nvSpPr>
          <p:cNvPr id="7" name="Slide Number Placeholder 6"/>
          <p:cNvSpPr>
            <a:spLocks noGrp="1"/>
          </p:cNvSpPr>
          <p:nvPr>
            <p:ph type="sldNum" sz="quarter" idx="12"/>
          </p:nvPr>
        </p:nvSpPr>
        <p:spPr/>
        <p:txBody>
          <a:bodyPr/>
          <a:lstStyle/>
          <a:p>
            <a:fld id="{83FCDD3D-95FF-7540-9193-12D689E89CA4}" type="slidenum">
              <a:rPr lang="en-US" smtClean="0"/>
              <a:t>‹#›</a:t>
            </a:fld>
            <a:endParaRPr lang="en-US"/>
          </a:p>
        </p:txBody>
      </p:sp>
    </p:spTree>
    <p:extLst>
      <p:ext uri="{BB962C8B-B14F-4D97-AF65-F5344CB8AC3E}">
        <p14:creationId xmlns:p14="http://schemas.microsoft.com/office/powerpoint/2010/main" val="29371689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1DEF80-9CE9-684D-83A3-C9D5038A9855}" type="datetime1">
              <a:rPr lang="en-US" smtClean="0"/>
              <a:t>10/21/17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Presented by Patricia A Jennings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CDD3D-95FF-7540-9193-12D689E89CA4}" type="slidenum">
              <a:rPr lang="en-US" smtClean="0"/>
              <a:t>‹#›</a:t>
            </a:fld>
            <a:endParaRPr lang="en-US"/>
          </a:p>
        </p:txBody>
      </p:sp>
    </p:spTree>
    <p:extLst>
      <p:ext uri="{BB962C8B-B14F-4D97-AF65-F5344CB8AC3E}">
        <p14:creationId xmlns:p14="http://schemas.microsoft.com/office/powerpoint/2010/main" val="172526760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g"/><Relationship Id="rId1" Type="http://schemas.openxmlformats.org/officeDocument/2006/relationships/slideLayout" Target="../slideLayouts/slideLayout6.xml"/><Relationship Id="rId2" Type="http://schemas.openxmlformats.org/officeDocument/2006/relationships/image" Target="../media/image2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g"/><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8.tiff"/><Relationship Id="rId5" Type="http://schemas.openxmlformats.org/officeDocument/2006/relationships/image" Target="../media/image39.tiff"/><Relationship Id="rId1" Type="http://schemas.openxmlformats.org/officeDocument/2006/relationships/slideLayout" Target="../slideLayouts/slideLayout2.xml"/><Relationship Id="rId2" Type="http://schemas.openxmlformats.org/officeDocument/2006/relationships/image" Target="../media/image36.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0376" y="0"/>
            <a:ext cx="10048875" cy="2104136"/>
          </a:xfrm>
        </p:spPr>
        <p:txBody>
          <a:bodyPr>
            <a:noAutofit/>
          </a:bodyPr>
          <a:lstStyle/>
          <a:p>
            <a:pPr>
              <a:lnSpc>
                <a:spcPct val="130000"/>
              </a:lnSpc>
            </a:pPr>
            <a:r>
              <a:rPr lang="en-US" sz="3200" b="1" dirty="0">
                <a:solidFill>
                  <a:srgbClr val="18579B"/>
                </a:solidFill>
              </a:rPr>
              <a:t>CARE for Teachers: </a:t>
            </a:r>
            <a:r>
              <a:rPr lang="en-US" sz="3200" b="1" dirty="0" smtClean="0">
                <a:solidFill>
                  <a:srgbClr val="18579B"/>
                </a:solidFill>
              </a:rPr>
              <a:t/>
            </a:r>
            <a:br>
              <a:rPr lang="en-US" sz="3200" b="1" dirty="0" smtClean="0">
                <a:solidFill>
                  <a:srgbClr val="18579B"/>
                </a:solidFill>
              </a:rPr>
            </a:br>
            <a:r>
              <a:rPr lang="en-US" sz="2800" b="1" dirty="0" smtClean="0">
                <a:solidFill>
                  <a:srgbClr val="18579B"/>
                </a:solidFill>
              </a:rPr>
              <a:t>A </a:t>
            </a:r>
            <a:r>
              <a:rPr lang="en-US" sz="2800" b="1" dirty="0">
                <a:solidFill>
                  <a:srgbClr val="18579B"/>
                </a:solidFill>
              </a:rPr>
              <a:t>Mindfulness-based Approach to Enhancing </a:t>
            </a:r>
            <a:r>
              <a:rPr lang="en-US" sz="2800" b="1" dirty="0" smtClean="0">
                <a:solidFill>
                  <a:srgbClr val="18579B"/>
                </a:solidFill>
              </a:rPr>
              <a:t/>
            </a:r>
            <a:br>
              <a:rPr lang="en-US" sz="2800" b="1" dirty="0" smtClean="0">
                <a:solidFill>
                  <a:srgbClr val="18579B"/>
                </a:solidFill>
              </a:rPr>
            </a:br>
            <a:r>
              <a:rPr lang="en-US" sz="2800" b="1" dirty="0" smtClean="0">
                <a:solidFill>
                  <a:srgbClr val="18579B"/>
                </a:solidFill>
              </a:rPr>
              <a:t>the </a:t>
            </a:r>
            <a:r>
              <a:rPr lang="en-US" sz="2800" b="1" dirty="0">
                <a:solidFill>
                  <a:srgbClr val="18579B"/>
                </a:solidFill>
              </a:rPr>
              <a:t>Prepared Environment</a:t>
            </a:r>
            <a:r>
              <a:rPr lang="en-US" sz="3200" b="1" dirty="0" smtClean="0">
                <a:solidFill>
                  <a:srgbClr val="18579B"/>
                </a:solidFill>
              </a:rPr>
              <a:t/>
            </a:r>
            <a:br>
              <a:rPr lang="en-US" sz="3200" b="1" dirty="0" smtClean="0">
                <a:solidFill>
                  <a:srgbClr val="18579B"/>
                </a:solidFill>
              </a:rPr>
            </a:br>
            <a:endParaRPr lang="en-US" sz="2800" dirty="0">
              <a:solidFill>
                <a:srgbClr val="18579B"/>
              </a:solidFill>
            </a:endParaRPr>
          </a:p>
        </p:txBody>
      </p:sp>
      <p:sp>
        <p:nvSpPr>
          <p:cNvPr id="5" name="Rectangle 4"/>
          <p:cNvSpPr/>
          <p:nvPr/>
        </p:nvSpPr>
        <p:spPr>
          <a:xfrm>
            <a:off x="1883102" y="1707497"/>
            <a:ext cx="5361918" cy="461665"/>
          </a:xfrm>
          <a:prstGeom prst="rect">
            <a:avLst/>
          </a:prstGeom>
        </p:spPr>
        <p:txBody>
          <a:bodyPr wrap="square">
            <a:spAutoFit/>
          </a:bodyPr>
          <a:lstStyle/>
          <a:p>
            <a:pPr algn="ctr"/>
            <a:r>
              <a:rPr lang="en-US" sz="2400" b="1" dirty="0">
                <a:solidFill>
                  <a:schemeClr val="tx2">
                    <a:lumMod val="75000"/>
                    <a:lumOff val="25000"/>
                  </a:schemeClr>
                </a:solidFill>
              </a:rPr>
              <a:t>Patricia (</a:t>
            </a:r>
            <a:r>
              <a:rPr lang="en-US" sz="2400" b="1" dirty="0" err="1">
                <a:solidFill>
                  <a:schemeClr val="tx2">
                    <a:lumMod val="75000"/>
                    <a:lumOff val="25000"/>
                  </a:schemeClr>
                </a:solidFill>
              </a:rPr>
              <a:t>Tish</a:t>
            </a:r>
            <a:r>
              <a:rPr lang="en-US" sz="2400" b="1" dirty="0">
                <a:solidFill>
                  <a:schemeClr val="tx2">
                    <a:lumMod val="75000"/>
                    <a:lumOff val="25000"/>
                  </a:schemeClr>
                </a:solidFill>
              </a:rPr>
              <a:t>) Jennings, M.Ed., Ph.D</a:t>
            </a:r>
            <a:r>
              <a:rPr lang="en-US" sz="2400" b="1" dirty="0" smtClean="0">
                <a:solidFill>
                  <a:schemeClr val="tx2">
                    <a:lumMod val="75000"/>
                    <a:lumOff val="25000"/>
                  </a:schemeClr>
                </a:solidFill>
              </a:rPr>
              <a:t>.</a:t>
            </a:r>
            <a:endParaRPr lang="en-US" sz="2400" b="1" dirty="0">
              <a:solidFill>
                <a:schemeClr val="tx2">
                  <a:lumMod val="75000"/>
                  <a:lumOff val="25000"/>
                </a:schemeClr>
              </a:solidFill>
            </a:endParaRPr>
          </a:p>
        </p:txBody>
      </p:sp>
      <p:sp>
        <p:nvSpPr>
          <p:cNvPr id="8" name="TextBox 7"/>
          <p:cNvSpPr txBox="1"/>
          <p:nvPr/>
        </p:nvSpPr>
        <p:spPr>
          <a:xfrm>
            <a:off x="1836785" y="2526224"/>
            <a:ext cx="5772883" cy="830997"/>
          </a:xfrm>
          <a:prstGeom prst="rect">
            <a:avLst/>
          </a:prstGeom>
          <a:noFill/>
        </p:spPr>
        <p:txBody>
          <a:bodyPr wrap="square" rtlCol="0">
            <a:spAutoFit/>
          </a:bodyPr>
          <a:lstStyle/>
          <a:p>
            <a:pPr algn="ctr"/>
            <a:r>
              <a:rPr lang="en-US" sz="2400" dirty="0" smtClean="0">
                <a:solidFill>
                  <a:schemeClr val="tx2"/>
                </a:solidFill>
              </a:rPr>
              <a:t>Second Annual VMA Conference</a:t>
            </a:r>
          </a:p>
          <a:p>
            <a:pPr algn="ctr"/>
            <a:r>
              <a:rPr lang="en-US" sz="2400" dirty="0" smtClean="0">
                <a:solidFill>
                  <a:schemeClr val="tx2"/>
                </a:solidFill>
              </a:rPr>
              <a:t>Saturday, October 21, 2017</a:t>
            </a:r>
            <a:endParaRPr lang="en-US" sz="2400" dirty="0">
              <a:solidFill>
                <a:schemeClr val="tx2"/>
              </a:solidFill>
            </a:endParaRPr>
          </a:p>
        </p:txBody>
      </p:sp>
      <p:pic>
        <p:nvPicPr>
          <p:cNvPr id="10" name="Picture 9" descr="Four-Happy-Children.jpg"/>
          <p:cNvPicPr>
            <a:picLocks noChangeAspect="1"/>
          </p:cNvPicPr>
          <p:nvPr/>
        </p:nvPicPr>
        <p:blipFill>
          <a:blip r:embed="rId3"/>
          <a:stretch>
            <a:fillRect/>
          </a:stretch>
        </p:blipFill>
        <p:spPr>
          <a:xfrm>
            <a:off x="3778346" y="3777902"/>
            <a:ext cx="4482907" cy="2507650"/>
          </a:xfrm>
          <a:prstGeom prst="rect">
            <a:avLst/>
          </a:prstGeom>
          <a:ln w="57150" cmpd="sng">
            <a:solidFill>
              <a:schemeClr val="accent1"/>
            </a:solidFill>
          </a:ln>
          <a:effectLst>
            <a:softEdge rad="88900"/>
          </a:effectLst>
          <a:scene3d>
            <a:camera prst="orthographicFront"/>
            <a:lightRig rig="threePt" dir="t"/>
          </a:scene3d>
          <a:sp3d extrusionH="76200" contourW="12700">
            <a:bevelT w="114300" prst="hardEdge"/>
            <a:bevelB w="114300" prst="hardEdge"/>
            <a:extrusionClr>
              <a:schemeClr val="accent1">
                <a:lumMod val="50000"/>
              </a:schemeClr>
            </a:extrusionClr>
            <a:contourClr>
              <a:schemeClr val="accent1"/>
            </a:contourClr>
          </a:sp3d>
        </p:spPr>
      </p:pic>
      <p:pic>
        <p:nvPicPr>
          <p:cNvPr id="11" name="Picture 10" descr="Curry_logo_bkg_lr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285" y="4697988"/>
            <a:ext cx="2938086" cy="146904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285" y="2863175"/>
            <a:ext cx="1669162" cy="1702215"/>
          </a:xfrm>
          <a:prstGeom prst="rect">
            <a:avLst/>
          </a:prstGeom>
        </p:spPr>
      </p:pic>
      <p:sp>
        <p:nvSpPr>
          <p:cNvPr id="4" name="Date Placeholder 3"/>
          <p:cNvSpPr>
            <a:spLocks noGrp="1"/>
          </p:cNvSpPr>
          <p:nvPr>
            <p:ph type="dt" sz="half" idx="10"/>
          </p:nvPr>
        </p:nvSpPr>
        <p:spPr/>
        <p:txBody>
          <a:bodyPr/>
          <a:lstStyle/>
          <a:p>
            <a:fld id="{0F7EDAB2-0509-FC45-BFB9-2169A5DBEA7F}" type="datetime1">
              <a:rPr lang="en-US" smtClean="0"/>
              <a:t>10/21/17</a:t>
            </a:fld>
            <a:endParaRPr lang="en-US"/>
          </a:p>
        </p:txBody>
      </p:sp>
      <p:sp>
        <p:nvSpPr>
          <p:cNvPr id="6" name="Footer Placeholder 5"/>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21314471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Function of Emotions</a:t>
            </a:r>
            <a:endParaRPr lang="en-US" dirty="0"/>
          </a:p>
        </p:txBody>
      </p:sp>
      <p:sp>
        <p:nvSpPr>
          <p:cNvPr id="3" name="Content Placeholder 2"/>
          <p:cNvSpPr>
            <a:spLocks noGrp="1"/>
          </p:cNvSpPr>
          <p:nvPr>
            <p:ph idx="1"/>
          </p:nvPr>
        </p:nvSpPr>
        <p:spPr>
          <a:xfrm>
            <a:off x="301625" y="1600199"/>
            <a:ext cx="8385175" cy="5146675"/>
          </a:xfrm>
        </p:spPr>
        <p:txBody>
          <a:bodyPr>
            <a:normAutofit fontScale="92500" lnSpcReduction="10000"/>
          </a:bodyPr>
          <a:lstStyle/>
          <a:p>
            <a:r>
              <a:rPr lang="en-US" dirty="0" smtClean="0"/>
              <a:t>“Negative,” unpleasant or uncomfortable</a:t>
            </a:r>
          </a:p>
          <a:p>
            <a:pPr lvl="1"/>
            <a:r>
              <a:rPr lang="en-US" dirty="0" smtClean="0"/>
              <a:t>Trigger stress response</a:t>
            </a:r>
          </a:p>
          <a:p>
            <a:pPr lvl="1"/>
            <a:r>
              <a:rPr lang="en-US" dirty="0" smtClean="0"/>
              <a:t>Narrow focus</a:t>
            </a:r>
          </a:p>
          <a:p>
            <a:pPr lvl="1"/>
            <a:r>
              <a:rPr lang="en-US" dirty="0" smtClean="0"/>
              <a:t>Reinforce negative perception with thoughts</a:t>
            </a:r>
          </a:p>
          <a:p>
            <a:pPr lvl="1"/>
            <a:r>
              <a:rPr lang="en-US" dirty="0" smtClean="0"/>
              <a:t>Limited, conditioned reactivity</a:t>
            </a:r>
          </a:p>
          <a:p>
            <a:r>
              <a:rPr lang="en-US" dirty="0" smtClean="0"/>
              <a:t>“Positive,” pleasant or comfortable</a:t>
            </a:r>
          </a:p>
          <a:p>
            <a:pPr lvl="1"/>
            <a:r>
              <a:rPr lang="en-US" dirty="0" smtClean="0"/>
              <a:t>Build resources (relationships, resilience)</a:t>
            </a:r>
          </a:p>
          <a:p>
            <a:pPr lvl="1"/>
            <a:r>
              <a:rPr lang="en-US" dirty="0" smtClean="0"/>
              <a:t>Broaden focus</a:t>
            </a:r>
          </a:p>
          <a:p>
            <a:pPr lvl="1"/>
            <a:r>
              <a:rPr lang="en-US" dirty="0" smtClean="0"/>
              <a:t>Openness, awareness of others’ perspectives and context</a:t>
            </a:r>
          </a:p>
          <a:p>
            <a:pPr lvl="1"/>
            <a:r>
              <a:rPr lang="en-US" dirty="0" smtClean="0"/>
              <a:t>Creative responses</a:t>
            </a:r>
          </a:p>
        </p:txBody>
      </p:sp>
      <p:sp>
        <p:nvSpPr>
          <p:cNvPr id="4" name="Date Placeholder 3"/>
          <p:cNvSpPr>
            <a:spLocks noGrp="1"/>
          </p:cNvSpPr>
          <p:nvPr>
            <p:ph type="dt" sz="half" idx="10"/>
          </p:nvPr>
        </p:nvSpPr>
        <p:spPr/>
        <p:txBody>
          <a:bodyPr/>
          <a:lstStyle/>
          <a:p>
            <a:fld id="{797D2B23-EC19-234B-80C3-E9FB1553459B}" type="datetime1">
              <a:rPr lang="en-US" smtClean="0"/>
              <a:t>10/21/17</a:t>
            </a:fld>
            <a:endParaRPr lang="en-US"/>
          </a:p>
        </p:txBody>
      </p:sp>
      <p:sp>
        <p:nvSpPr>
          <p:cNvPr id="5" name="Footer Placeholder 4"/>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14430281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dirty="0" smtClean="0"/>
              <a:t>Making Connections</a:t>
            </a:r>
          </a:p>
        </p:txBody>
      </p:sp>
      <p:sp>
        <p:nvSpPr>
          <p:cNvPr id="51203" name="Rectangle 3"/>
          <p:cNvSpPr>
            <a:spLocks noGrp="1" noChangeArrowheads="1"/>
          </p:cNvSpPr>
          <p:nvPr>
            <p:ph type="body" idx="1"/>
          </p:nvPr>
        </p:nvSpPr>
        <p:spPr>
          <a:xfrm>
            <a:off x="685800" y="1752600"/>
            <a:ext cx="8458200" cy="5105400"/>
          </a:xfrm>
        </p:spPr>
        <p:txBody>
          <a:bodyPr/>
          <a:lstStyle/>
          <a:p>
            <a:pPr eaLnBrk="1" hangingPunct="1"/>
            <a:r>
              <a:rPr lang="en-US" dirty="0" smtClean="0"/>
              <a:t>Helping kids</a:t>
            </a:r>
          </a:p>
          <a:p>
            <a:pPr lvl="1" eaLnBrk="1" hangingPunct="1"/>
            <a:r>
              <a:rPr lang="en-US" sz="2400" dirty="0" smtClean="0"/>
              <a:t>Modeling</a:t>
            </a:r>
          </a:p>
          <a:p>
            <a:pPr lvl="1" eaLnBrk="1" hangingPunct="1"/>
            <a:r>
              <a:rPr lang="en-US" sz="2400" dirty="0" smtClean="0"/>
              <a:t>Labeling</a:t>
            </a:r>
          </a:p>
          <a:p>
            <a:pPr lvl="1" eaLnBrk="1" hangingPunct="1"/>
            <a:r>
              <a:rPr lang="en-US" sz="2400" dirty="0" smtClean="0"/>
              <a:t>Coaching</a:t>
            </a:r>
          </a:p>
          <a:p>
            <a:pPr lvl="1" eaLnBrk="1" hangingPunct="1"/>
            <a:r>
              <a:rPr lang="en-US" sz="2400" dirty="0" smtClean="0"/>
              <a:t>Practice</a:t>
            </a:r>
          </a:p>
          <a:p>
            <a:pPr eaLnBrk="1" hangingPunct="1"/>
            <a:r>
              <a:rPr lang="en-US" dirty="0" smtClean="0"/>
              <a:t>Requires from adults</a:t>
            </a:r>
          </a:p>
          <a:p>
            <a:pPr lvl="1" eaLnBrk="1" hangingPunct="1"/>
            <a:r>
              <a:rPr lang="en-US" sz="2400" dirty="0" smtClean="0"/>
              <a:t>Self-awareness</a:t>
            </a:r>
          </a:p>
          <a:p>
            <a:pPr lvl="1" eaLnBrk="1" hangingPunct="1"/>
            <a:r>
              <a:rPr lang="en-US" sz="2400" dirty="0" smtClean="0"/>
              <a:t>Self-regulation</a:t>
            </a:r>
          </a:p>
          <a:p>
            <a:pPr lvl="1" eaLnBrk="1" hangingPunct="1"/>
            <a:r>
              <a:rPr lang="en-US" sz="2400" dirty="0" smtClean="0"/>
              <a:t>Empathy, compassion, caring</a:t>
            </a:r>
          </a:p>
        </p:txBody>
      </p:sp>
      <p:pic>
        <p:nvPicPr>
          <p:cNvPr id="5" name="Picture 4" descr="Brain Cross Section.jpg"/>
          <p:cNvPicPr>
            <a:picLocks noChangeAspect="1"/>
          </p:cNvPicPr>
          <p:nvPr/>
        </p:nvPicPr>
        <p:blipFill>
          <a:blip r:embed="rId3"/>
          <a:stretch>
            <a:fillRect/>
          </a:stretch>
        </p:blipFill>
        <p:spPr>
          <a:xfrm>
            <a:off x="4763322" y="1417638"/>
            <a:ext cx="3923478" cy="3020182"/>
          </a:xfrm>
          <a:prstGeom prst="rect">
            <a:avLst/>
          </a:prstGeom>
        </p:spPr>
      </p:pic>
      <p:sp>
        <p:nvSpPr>
          <p:cNvPr id="6" name="Right Arrow 5"/>
          <p:cNvSpPr/>
          <p:nvPr/>
        </p:nvSpPr>
        <p:spPr>
          <a:xfrm rot="1821289">
            <a:off x="4911363" y="2369096"/>
            <a:ext cx="1551136" cy="40678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4BBC652D-0078-FA4A-B9A3-B6E17D4F83B5}" type="datetime1">
              <a:rPr lang="en-US" smtClean="0"/>
              <a:t>10/21/17</a:t>
            </a:fld>
            <a:endParaRPr lang="en-US"/>
          </a:p>
        </p:txBody>
      </p:sp>
      <p:sp>
        <p:nvSpPr>
          <p:cNvPr id="3" name="Footer Placeholder 2"/>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116432295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Mindfulness?</a:t>
            </a:r>
            <a:endParaRPr lang="en-US" dirty="0"/>
          </a:p>
        </p:txBody>
      </p:sp>
      <p:pic>
        <p:nvPicPr>
          <p:cNvPr id="4" name="Picture 3"/>
          <p:cNvPicPr>
            <a:picLocks noChangeAspect="1"/>
          </p:cNvPicPr>
          <p:nvPr/>
        </p:nvPicPr>
        <p:blipFill>
          <a:blip r:embed="rId2"/>
          <a:stretch>
            <a:fillRect/>
          </a:stretch>
        </p:blipFill>
        <p:spPr>
          <a:xfrm>
            <a:off x="896470" y="1613313"/>
            <a:ext cx="6974541" cy="4490179"/>
          </a:xfrm>
          <a:prstGeom prst="rect">
            <a:avLst/>
          </a:prstGeom>
        </p:spPr>
      </p:pic>
      <p:sp>
        <p:nvSpPr>
          <p:cNvPr id="3" name="Date Placeholder 2"/>
          <p:cNvSpPr>
            <a:spLocks noGrp="1"/>
          </p:cNvSpPr>
          <p:nvPr>
            <p:ph type="dt" sz="half" idx="10"/>
          </p:nvPr>
        </p:nvSpPr>
        <p:spPr/>
        <p:txBody>
          <a:bodyPr/>
          <a:lstStyle/>
          <a:p>
            <a:fld id="{1E3A02DB-7754-F344-BAE6-6A3276A329E6}" type="datetime1">
              <a:rPr lang="en-US" smtClean="0"/>
              <a:t>10/21/17</a:t>
            </a:fld>
            <a:endParaRPr lang="en-US"/>
          </a:p>
        </p:txBody>
      </p:sp>
      <p:sp>
        <p:nvSpPr>
          <p:cNvPr id="5" name="Footer Placeholder 4"/>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11747373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Mindful Awareness or Contemplative Practices?</a:t>
            </a:r>
            <a:endParaRPr lang="en-US" dirty="0"/>
          </a:p>
        </p:txBody>
      </p:sp>
      <p:sp>
        <p:nvSpPr>
          <p:cNvPr id="3" name="Content Placeholder 2"/>
          <p:cNvSpPr>
            <a:spLocks noGrp="1"/>
          </p:cNvSpPr>
          <p:nvPr>
            <p:ph idx="1"/>
          </p:nvPr>
        </p:nvSpPr>
        <p:spPr>
          <a:xfrm>
            <a:off x="457200" y="1600200"/>
            <a:ext cx="8458200" cy="4756150"/>
          </a:xfrm>
        </p:spPr>
        <p:txBody>
          <a:bodyPr>
            <a:normAutofit fontScale="85000" lnSpcReduction="20000"/>
          </a:bodyPr>
          <a:lstStyle/>
          <a:p>
            <a:r>
              <a:rPr lang="en-US" dirty="0" smtClean="0"/>
              <a:t>Formal or informal</a:t>
            </a:r>
          </a:p>
          <a:p>
            <a:r>
              <a:rPr lang="en-US" dirty="0" smtClean="0"/>
              <a:t>Mindfulness</a:t>
            </a:r>
          </a:p>
          <a:p>
            <a:pPr lvl="1"/>
            <a:r>
              <a:rPr lang="en-US" dirty="0" smtClean="0"/>
              <a:t>Focused attention</a:t>
            </a:r>
          </a:p>
          <a:p>
            <a:pPr lvl="1"/>
            <a:r>
              <a:rPr lang="en-US" dirty="0" smtClean="0"/>
              <a:t>Open awareness</a:t>
            </a:r>
            <a:endParaRPr lang="en-US" dirty="0"/>
          </a:p>
          <a:p>
            <a:r>
              <a:rPr lang="en-US" dirty="0" smtClean="0"/>
              <a:t>Caring Practices</a:t>
            </a:r>
          </a:p>
          <a:p>
            <a:pPr lvl="1"/>
            <a:r>
              <a:rPr lang="en-US" dirty="0" smtClean="0"/>
              <a:t>Focus on caring thoughts for others</a:t>
            </a:r>
          </a:p>
          <a:p>
            <a:r>
              <a:rPr lang="en-US" dirty="0" smtClean="0"/>
              <a:t>Mindful walking</a:t>
            </a:r>
          </a:p>
          <a:p>
            <a:r>
              <a:rPr lang="en-US" dirty="0" smtClean="0"/>
              <a:t>Body scan</a:t>
            </a:r>
          </a:p>
          <a:p>
            <a:r>
              <a:rPr lang="en-US" dirty="0" smtClean="0"/>
              <a:t>Yoga – mindful movement</a:t>
            </a:r>
          </a:p>
          <a:p>
            <a:r>
              <a:rPr lang="en-US" dirty="0" smtClean="0"/>
              <a:t>Tai chi and other martial arts</a:t>
            </a:r>
          </a:p>
          <a:p>
            <a:r>
              <a:rPr lang="en-US" dirty="0" smtClean="0"/>
              <a:t>The arts</a:t>
            </a:r>
            <a:endParaRPr lang="en-US" dirty="0"/>
          </a:p>
        </p:txBody>
      </p:sp>
      <p:pic>
        <p:nvPicPr>
          <p:cNvPr id="5" name="Picture 4" descr="Meditative-African-American-Wom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1646" y="4114298"/>
            <a:ext cx="3470317" cy="2763732"/>
          </a:xfrm>
          <a:prstGeom prst="rect">
            <a:avLst/>
          </a:prstGeom>
        </p:spPr>
      </p:pic>
      <p:sp>
        <p:nvSpPr>
          <p:cNvPr id="4" name="Date Placeholder 3"/>
          <p:cNvSpPr>
            <a:spLocks noGrp="1"/>
          </p:cNvSpPr>
          <p:nvPr>
            <p:ph type="dt" sz="half" idx="10"/>
          </p:nvPr>
        </p:nvSpPr>
        <p:spPr/>
        <p:txBody>
          <a:bodyPr/>
          <a:lstStyle/>
          <a:p>
            <a:fld id="{2D853E32-331C-754C-B6E6-5A8E9BBECBC1}" type="datetime1">
              <a:rPr lang="en-US" smtClean="0"/>
              <a:t>10/21/17</a:t>
            </a:fld>
            <a:endParaRPr lang="en-US"/>
          </a:p>
        </p:txBody>
      </p:sp>
      <p:sp>
        <p:nvSpPr>
          <p:cNvPr id="6" name="Footer Placeholder 5"/>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12123909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Mindfulness Research</a:t>
            </a:r>
            <a:endParaRPr lang="en-US" dirty="0"/>
          </a:p>
        </p:txBody>
      </p:sp>
      <p:pic>
        <p:nvPicPr>
          <p:cNvPr id="4" name="Picture 3"/>
          <p:cNvPicPr>
            <a:picLocks noChangeAspect="1"/>
          </p:cNvPicPr>
          <p:nvPr/>
        </p:nvPicPr>
        <p:blipFill>
          <a:blip r:embed="rId3"/>
          <a:stretch>
            <a:fillRect/>
          </a:stretch>
        </p:blipFill>
        <p:spPr>
          <a:xfrm>
            <a:off x="661288" y="1417638"/>
            <a:ext cx="7821424" cy="5253283"/>
          </a:xfrm>
          <a:prstGeom prst="rect">
            <a:avLst/>
          </a:prstGeom>
        </p:spPr>
      </p:pic>
      <p:sp>
        <p:nvSpPr>
          <p:cNvPr id="3" name="Date Placeholder 2"/>
          <p:cNvSpPr>
            <a:spLocks noGrp="1"/>
          </p:cNvSpPr>
          <p:nvPr>
            <p:ph type="dt" sz="half" idx="10"/>
          </p:nvPr>
        </p:nvSpPr>
        <p:spPr/>
        <p:txBody>
          <a:bodyPr/>
          <a:lstStyle/>
          <a:p>
            <a:fld id="{AB80B680-6CAA-1540-90BA-7B397DBE789E}" type="datetime1">
              <a:rPr lang="en-US" smtClean="0"/>
              <a:t>10/21/17</a:t>
            </a:fld>
            <a:endParaRPr lang="en-US"/>
          </a:p>
        </p:txBody>
      </p:sp>
      <p:sp>
        <p:nvSpPr>
          <p:cNvPr id="5" name="Footer Placeholder 4"/>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6500791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86" y="-119062"/>
            <a:ext cx="8570014" cy="1143000"/>
          </a:xfrm>
        </p:spPr>
        <p:txBody>
          <a:bodyPr>
            <a:normAutofit/>
          </a:bodyPr>
          <a:lstStyle/>
          <a:p>
            <a:pPr lvl="0"/>
            <a:r>
              <a:rPr lang="en-US" dirty="0" smtClean="0">
                <a:solidFill>
                  <a:srgbClr val="2C7C9F"/>
                </a:solidFill>
              </a:rPr>
              <a:t>Research with Adults</a:t>
            </a:r>
            <a:endParaRPr lang="en-US" dirty="0"/>
          </a:p>
        </p:txBody>
      </p:sp>
      <p:sp>
        <p:nvSpPr>
          <p:cNvPr id="3" name="Content Placeholder 2"/>
          <p:cNvSpPr>
            <a:spLocks noGrp="1"/>
          </p:cNvSpPr>
          <p:nvPr>
            <p:ph idx="1"/>
          </p:nvPr>
        </p:nvSpPr>
        <p:spPr>
          <a:xfrm>
            <a:off x="116786" y="1155700"/>
            <a:ext cx="8570014" cy="4736879"/>
          </a:xfrm>
        </p:spPr>
        <p:txBody>
          <a:bodyPr>
            <a:normAutofit/>
          </a:bodyPr>
          <a:lstStyle/>
          <a:p>
            <a:r>
              <a:rPr lang="en-US" dirty="0" smtClean="0"/>
              <a:t>A growing body of research is demonstrating results:</a:t>
            </a:r>
          </a:p>
          <a:p>
            <a:pPr lvl="1"/>
            <a:r>
              <a:rPr lang="en-US" dirty="0" smtClean="0"/>
              <a:t>Enhanced memory</a:t>
            </a:r>
          </a:p>
          <a:p>
            <a:pPr lvl="1"/>
            <a:r>
              <a:rPr lang="en-US" dirty="0" smtClean="0"/>
              <a:t>Increased ability to concentrate</a:t>
            </a:r>
          </a:p>
          <a:p>
            <a:pPr lvl="1"/>
            <a:r>
              <a:rPr lang="en-US" dirty="0" smtClean="0"/>
              <a:t>Increased ability to use attention to regulate emotion </a:t>
            </a:r>
          </a:p>
          <a:p>
            <a:pPr lvl="1"/>
            <a:r>
              <a:rPr lang="en-US" dirty="0" smtClean="0"/>
              <a:t>Increased ability for empathy and compassion</a:t>
            </a:r>
          </a:p>
          <a:p>
            <a:pPr lvl="1"/>
            <a:r>
              <a:rPr lang="en-US" dirty="0" smtClean="0"/>
              <a:t>Reduced distress and increased positive affect</a:t>
            </a:r>
          </a:p>
          <a:p>
            <a:pPr lvl="1"/>
            <a:r>
              <a:rPr lang="en-US" dirty="0" smtClean="0"/>
              <a:t>Brain changes that support emotion regulation</a:t>
            </a:r>
          </a:p>
          <a:p>
            <a:endParaRPr lang="en-US" dirty="0"/>
          </a:p>
        </p:txBody>
      </p:sp>
      <p:sp>
        <p:nvSpPr>
          <p:cNvPr id="4" name="Rectangle 3"/>
          <p:cNvSpPr/>
          <p:nvPr/>
        </p:nvSpPr>
        <p:spPr>
          <a:xfrm>
            <a:off x="218974" y="5883497"/>
            <a:ext cx="8467826" cy="923330"/>
          </a:xfrm>
          <a:prstGeom prst="rect">
            <a:avLst/>
          </a:prstGeom>
        </p:spPr>
        <p:txBody>
          <a:bodyPr wrap="square">
            <a:spAutoFit/>
          </a:bodyPr>
          <a:lstStyle/>
          <a:p>
            <a:pPr lvl="1"/>
            <a:r>
              <a:rPr lang="en-US" dirty="0" smtClean="0">
                <a:solidFill>
                  <a:srgbClr val="000000"/>
                </a:solidFill>
                <a:cs typeface="Corbel"/>
              </a:rPr>
              <a:t>Davidson et al., 2003; Frederickson et al., 2008; </a:t>
            </a:r>
            <a:r>
              <a:rPr lang="en-US" dirty="0" err="1" smtClean="0">
                <a:solidFill>
                  <a:srgbClr val="000000"/>
                </a:solidFill>
                <a:cs typeface="Corbel"/>
              </a:rPr>
              <a:t>Hölzel</a:t>
            </a:r>
            <a:r>
              <a:rPr lang="en-US" dirty="0" smtClean="0">
                <a:solidFill>
                  <a:srgbClr val="000000"/>
                </a:solidFill>
                <a:cs typeface="Corbel"/>
              </a:rPr>
              <a:t> et al. 2008; </a:t>
            </a:r>
            <a:r>
              <a:rPr lang="en-US" dirty="0" err="1" smtClean="0">
                <a:solidFill>
                  <a:srgbClr val="000000"/>
                </a:solidFill>
                <a:cs typeface="Corbel"/>
              </a:rPr>
              <a:t>Jha</a:t>
            </a:r>
            <a:r>
              <a:rPr lang="en-US" dirty="0" smtClean="0">
                <a:solidFill>
                  <a:srgbClr val="000000"/>
                </a:solidFill>
                <a:cs typeface="Corbel"/>
              </a:rPr>
              <a:t>, </a:t>
            </a:r>
            <a:r>
              <a:rPr lang="en-US" dirty="0" err="1" smtClean="0">
                <a:solidFill>
                  <a:srgbClr val="000000"/>
                </a:solidFill>
                <a:cs typeface="Corbel"/>
              </a:rPr>
              <a:t>Krompinger</a:t>
            </a:r>
            <a:r>
              <a:rPr lang="en-US" dirty="0" smtClean="0">
                <a:solidFill>
                  <a:srgbClr val="000000"/>
                </a:solidFill>
                <a:cs typeface="Corbel"/>
              </a:rPr>
              <a:t>, &amp; </a:t>
            </a:r>
            <a:r>
              <a:rPr lang="en-US" dirty="0" err="1" smtClean="0">
                <a:solidFill>
                  <a:srgbClr val="000000"/>
                </a:solidFill>
                <a:cs typeface="Corbel"/>
              </a:rPr>
              <a:t>Baime</a:t>
            </a:r>
            <a:r>
              <a:rPr lang="en-US" dirty="0" smtClean="0">
                <a:solidFill>
                  <a:srgbClr val="000000"/>
                </a:solidFill>
                <a:cs typeface="Corbel"/>
              </a:rPr>
              <a:t>, 2007; </a:t>
            </a:r>
            <a:r>
              <a:rPr lang="en-US" dirty="0" err="1" smtClean="0">
                <a:solidFill>
                  <a:srgbClr val="000000"/>
                </a:solidFill>
                <a:cs typeface="Corbel"/>
              </a:rPr>
              <a:t>Luders</a:t>
            </a:r>
            <a:r>
              <a:rPr lang="en-US" dirty="0" smtClean="0">
                <a:solidFill>
                  <a:srgbClr val="000000"/>
                </a:solidFill>
                <a:cs typeface="Corbel"/>
              </a:rPr>
              <a:t> et al., 2009; Lutz et al., 2008; Shapiro, Schwartz, &amp; Bonner, 1998, </a:t>
            </a:r>
            <a:r>
              <a:rPr lang="en-US" dirty="0" err="1" smtClean="0">
                <a:solidFill>
                  <a:srgbClr val="000000"/>
                </a:solidFill>
                <a:cs typeface="Corbel"/>
              </a:rPr>
              <a:t>Slagter</a:t>
            </a:r>
            <a:r>
              <a:rPr lang="en-US" dirty="0" smtClean="0">
                <a:solidFill>
                  <a:srgbClr val="000000"/>
                </a:solidFill>
                <a:cs typeface="Corbel"/>
              </a:rPr>
              <a:t>, et al., 2007)</a:t>
            </a:r>
            <a:endParaRPr lang="en-US" dirty="0">
              <a:solidFill>
                <a:srgbClr val="000000"/>
              </a:solidFill>
              <a:cs typeface="Corbel"/>
            </a:endParaRPr>
          </a:p>
        </p:txBody>
      </p:sp>
      <p:sp>
        <p:nvSpPr>
          <p:cNvPr id="5" name="Date Placeholder 4"/>
          <p:cNvSpPr>
            <a:spLocks noGrp="1"/>
          </p:cNvSpPr>
          <p:nvPr>
            <p:ph type="dt" sz="half" idx="10"/>
          </p:nvPr>
        </p:nvSpPr>
        <p:spPr/>
        <p:txBody>
          <a:bodyPr/>
          <a:lstStyle/>
          <a:p>
            <a:fld id="{F4324F66-D677-7C4D-BCF3-C292F6937B4F}" type="datetime1">
              <a:rPr lang="en-US" smtClean="0"/>
              <a:t>10/21/17</a:t>
            </a:fld>
            <a:endParaRPr lang="en-US"/>
          </a:p>
        </p:txBody>
      </p:sp>
      <p:sp>
        <p:nvSpPr>
          <p:cNvPr id="6" name="Footer Placeholder 5"/>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2397282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lzel.jpg"/>
          <p:cNvPicPr>
            <a:picLocks noChangeAspect="1"/>
          </p:cNvPicPr>
          <p:nvPr/>
        </p:nvPicPr>
        <p:blipFill>
          <a:blip r:embed="rId2"/>
          <a:stretch>
            <a:fillRect/>
          </a:stretch>
        </p:blipFill>
        <p:spPr>
          <a:xfrm>
            <a:off x="1444501" y="785965"/>
            <a:ext cx="6254997" cy="4380932"/>
          </a:xfrm>
          <a:prstGeom prst="rect">
            <a:avLst/>
          </a:prstGeom>
          <a:ln>
            <a:solidFill>
              <a:schemeClr val="tx1"/>
            </a:solidFill>
          </a:ln>
        </p:spPr>
      </p:pic>
      <p:sp>
        <p:nvSpPr>
          <p:cNvPr id="2" name="TextBox 1"/>
          <p:cNvSpPr txBox="1"/>
          <p:nvPr/>
        </p:nvSpPr>
        <p:spPr>
          <a:xfrm>
            <a:off x="948888" y="5562316"/>
            <a:ext cx="7445125" cy="646331"/>
          </a:xfrm>
          <a:prstGeom prst="rect">
            <a:avLst/>
          </a:prstGeom>
          <a:noFill/>
        </p:spPr>
        <p:txBody>
          <a:bodyPr wrap="square" rtlCol="0">
            <a:spAutoFit/>
          </a:bodyPr>
          <a:lstStyle/>
          <a:p>
            <a:r>
              <a:rPr lang="en-US" dirty="0" smtClean="0"/>
              <a:t>Increased density in the hippocampus after 8 weeks of MBSR compared to controls (</a:t>
            </a:r>
            <a:r>
              <a:rPr lang="en-US" dirty="0" err="1" smtClean="0"/>
              <a:t>Hölzel</a:t>
            </a:r>
            <a:r>
              <a:rPr lang="en-US" dirty="0" smtClean="0"/>
              <a:t> </a:t>
            </a:r>
            <a:r>
              <a:rPr lang="en-US" dirty="0"/>
              <a:t>et al. </a:t>
            </a:r>
            <a:r>
              <a:rPr lang="en-US" dirty="0" smtClean="0"/>
              <a:t>2008)</a:t>
            </a:r>
            <a:endParaRPr lang="en-US" dirty="0"/>
          </a:p>
        </p:txBody>
      </p:sp>
      <p:sp>
        <p:nvSpPr>
          <p:cNvPr id="3" name="Date Placeholder 2"/>
          <p:cNvSpPr>
            <a:spLocks noGrp="1"/>
          </p:cNvSpPr>
          <p:nvPr>
            <p:ph type="dt" sz="half" idx="10"/>
          </p:nvPr>
        </p:nvSpPr>
        <p:spPr/>
        <p:txBody>
          <a:bodyPr/>
          <a:lstStyle/>
          <a:p>
            <a:fld id="{8314D6C3-09F8-944F-939F-0CBE6F922324}" type="datetime1">
              <a:rPr lang="en-US" smtClean="0"/>
              <a:t>10/21/17</a:t>
            </a:fld>
            <a:endParaRPr lang="en-US"/>
          </a:p>
        </p:txBody>
      </p:sp>
      <p:sp>
        <p:nvSpPr>
          <p:cNvPr id="5" name="Footer Placeholder 4"/>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4328045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503363" y="5715000"/>
            <a:ext cx="6802437" cy="1143000"/>
          </a:xfrm>
        </p:spPr>
        <p:txBody>
          <a:bodyPr/>
          <a:lstStyle/>
          <a:p>
            <a:pPr>
              <a:defRPr/>
            </a:pPr>
            <a:r>
              <a:rPr lang="en-US" sz="2800" dirty="0">
                <a:latin typeface="Arial" charset="0"/>
                <a:cs typeface="+mj-cs"/>
              </a:rPr>
              <a:t>Breath </a:t>
            </a:r>
            <a:r>
              <a:rPr lang="en-US" sz="2800" dirty="0" smtClean="0">
                <a:latin typeface="Arial" charset="0"/>
                <a:cs typeface="+mj-cs"/>
              </a:rPr>
              <a:t>Awareness Practice</a:t>
            </a:r>
            <a:endParaRPr lang="en-US" sz="2800" dirty="0">
              <a:latin typeface="Arial" charset="0"/>
              <a:cs typeface="+mj-cs"/>
            </a:endParaRPr>
          </a:p>
        </p:txBody>
      </p:sp>
      <p:pic>
        <p:nvPicPr>
          <p:cNvPr id="29699" name="Picture 4" descr="319208_280262808674763_198320350202343_943993_711290254_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3363" y="1143000"/>
            <a:ext cx="6934200" cy="470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fld id="{B5E1AC42-8E90-CB4D-ADF6-9E7A5119BEF2}" type="datetime1">
              <a:rPr lang="en-US" smtClean="0"/>
              <a:t>10/21/17</a:t>
            </a:fld>
            <a:endParaRPr lang="en-US"/>
          </a:p>
        </p:txBody>
      </p:sp>
      <p:sp>
        <p:nvSpPr>
          <p:cNvPr id="3" name="Footer Placeholder 2"/>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410004922"/>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 Questions</a:t>
            </a:r>
            <a:endParaRPr lang="en-US" dirty="0"/>
          </a:p>
        </p:txBody>
      </p:sp>
      <p:sp>
        <p:nvSpPr>
          <p:cNvPr id="3" name="Content Placeholder 2"/>
          <p:cNvSpPr>
            <a:spLocks noGrp="1"/>
          </p:cNvSpPr>
          <p:nvPr>
            <p:ph idx="1"/>
          </p:nvPr>
        </p:nvSpPr>
        <p:spPr/>
        <p:txBody>
          <a:bodyPr/>
          <a:lstStyle/>
          <a:p>
            <a:r>
              <a:rPr lang="en-US" dirty="0" smtClean="0"/>
              <a:t>How was that?</a:t>
            </a:r>
          </a:p>
          <a:p>
            <a:r>
              <a:rPr lang="en-US" dirty="0" smtClean="0"/>
              <a:t>Were you able to recognize when your mind had wandered?</a:t>
            </a:r>
          </a:p>
          <a:p>
            <a:r>
              <a:rPr lang="en-US" dirty="0" smtClean="0"/>
              <a:t>What thoughts, feelings, or sensations seemed to take your attention away from the present?</a:t>
            </a:r>
          </a:p>
          <a:p>
            <a:r>
              <a:rPr lang="en-US" dirty="0" smtClean="0"/>
              <a:t>Did the experience change over time?</a:t>
            </a:r>
          </a:p>
          <a:p>
            <a:r>
              <a:rPr lang="en-US" dirty="0" smtClean="0"/>
              <a:t>If so, how did it change?</a:t>
            </a:r>
          </a:p>
        </p:txBody>
      </p:sp>
      <p:sp>
        <p:nvSpPr>
          <p:cNvPr id="4" name="Date Placeholder 3"/>
          <p:cNvSpPr>
            <a:spLocks noGrp="1"/>
          </p:cNvSpPr>
          <p:nvPr>
            <p:ph type="dt" sz="half" idx="10"/>
          </p:nvPr>
        </p:nvSpPr>
        <p:spPr/>
        <p:txBody>
          <a:bodyPr/>
          <a:lstStyle/>
          <a:p>
            <a:fld id="{0C654196-9EB8-2C41-943A-D3F92E02F27B}" type="datetime1">
              <a:rPr lang="en-US" smtClean="0"/>
              <a:t>10/21/17</a:t>
            </a:fld>
            <a:endParaRPr lang="en-US"/>
          </a:p>
        </p:txBody>
      </p:sp>
      <p:sp>
        <p:nvSpPr>
          <p:cNvPr id="5" name="Footer Placeholder 4"/>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12191079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Can Mindfulness Help Teachers?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 y="1612900"/>
            <a:ext cx="7874000" cy="5245100"/>
          </a:xfrm>
          <a:prstGeom prst="rect">
            <a:avLst/>
          </a:prstGeom>
        </p:spPr>
      </p:pic>
      <p:sp>
        <p:nvSpPr>
          <p:cNvPr id="3" name="Date Placeholder 2"/>
          <p:cNvSpPr>
            <a:spLocks noGrp="1"/>
          </p:cNvSpPr>
          <p:nvPr>
            <p:ph type="dt" sz="half" idx="10"/>
          </p:nvPr>
        </p:nvSpPr>
        <p:spPr/>
        <p:txBody>
          <a:bodyPr/>
          <a:lstStyle/>
          <a:p>
            <a:fld id="{53F6BAAB-EE92-D24F-8125-E183BB554EED}" type="datetime1">
              <a:rPr lang="en-US" smtClean="0"/>
              <a:t>10/21/17</a:t>
            </a:fld>
            <a:endParaRPr lang="en-US"/>
          </a:p>
        </p:txBody>
      </p:sp>
      <p:sp>
        <p:nvSpPr>
          <p:cNvPr id="5" name="Footer Placeholder 4"/>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993426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9707"/>
            <a:ext cx="9144000" cy="6818586"/>
          </a:xfrm>
          <a:prstGeom prst="rect">
            <a:avLst/>
          </a:prstGeom>
        </p:spPr>
      </p:pic>
      <p:sp>
        <p:nvSpPr>
          <p:cNvPr id="3" name="Footer Placeholder 2"/>
          <p:cNvSpPr>
            <a:spLocks noGrp="1"/>
          </p:cNvSpPr>
          <p:nvPr>
            <p:ph type="ftr" sz="quarter" idx="11"/>
          </p:nvPr>
        </p:nvSpPr>
        <p:spPr/>
        <p:txBody>
          <a:bodyPr/>
          <a:lstStyle/>
          <a:p>
            <a:r>
              <a:rPr lang="en-US" smtClean="0"/>
              <a:t>Presented by Patricia A Jennings</a:t>
            </a:r>
            <a:endParaRPr lang="en-US"/>
          </a:p>
        </p:txBody>
      </p:sp>
      <p:sp>
        <p:nvSpPr>
          <p:cNvPr id="6" name="Date Placeholder 5"/>
          <p:cNvSpPr>
            <a:spLocks noGrp="1"/>
          </p:cNvSpPr>
          <p:nvPr>
            <p:ph type="dt" sz="half" idx="10"/>
          </p:nvPr>
        </p:nvSpPr>
        <p:spPr/>
        <p:txBody>
          <a:bodyPr/>
          <a:lstStyle/>
          <a:p>
            <a:fld id="{2A153D80-9326-094C-97C1-44AE9FAC0138}" type="datetime1">
              <a:rPr lang="en-US" smtClean="0"/>
              <a:t>10/21/17</a:t>
            </a:fld>
            <a:endParaRPr lang="en-US"/>
          </a:p>
        </p:txBody>
      </p:sp>
    </p:spTree>
    <p:extLst>
      <p:ext uri="{BB962C8B-B14F-4D97-AF65-F5344CB8AC3E}">
        <p14:creationId xmlns:p14="http://schemas.microsoft.com/office/powerpoint/2010/main" val="446976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123826" y="1219200"/>
            <a:ext cx="8553450" cy="5543551"/>
          </a:xfrm>
          <a:prstGeom prst="rect">
            <a:avLst/>
          </a:prstGeom>
          <a:noFill/>
          <a:ln w="9525">
            <a:noFill/>
            <a:miter lim="800000"/>
            <a:headEnd/>
            <a:tailEnd/>
          </a:ln>
        </p:spPr>
        <p:txBody>
          <a:bodyPr>
            <a:prstTxWarp prst="textNoShape">
              <a:avLst/>
            </a:prstTxWarp>
          </a:bodyPr>
          <a:lstStyle/>
          <a:p>
            <a:pPr marL="274320" lvl="1" indent="-274320" fontAlgn="auto">
              <a:lnSpc>
                <a:spcPct val="90000"/>
              </a:lnSpc>
              <a:spcBef>
                <a:spcPct val="20000"/>
              </a:spcBef>
              <a:spcAft>
                <a:spcPts val="0"/>
              </a:spcAft>
              <a:buClr>
                <a:schemeClr val="accent1"/>
              </a:buClr>
              <a:buSzPct val="100000"/>
              <a:buFont typeface="Arial"/>
              <a:buChar char="•"/>
              <a:defRPr/>
            </a:pPr>
            <a:r>
              <a:rPr lang="en-US" sz="2600" dirty="0" smtClean="0">
                <a:solidFill>
                  <a:srgbClr val="000000"/>
                </a:solidFill>
                <a:latin typeface="+mn-lt"/>
                <a:ea typeface="+mn-ea"/>
              </a:rPr>
              <a:t>Self Care</a:t>
            </a:r>
          </a:p>
          <a:p>
            <a:pPr marL="274320" lvl="1" indent="-274320" fontAlgn="auto">
              <a:lnSpc>
                <a:spcPct val="90000"/>
              </a:lnSpc>
              <a:spcBef>
                <a:spcPct val="20000"/>
              </a:spcBef>
              <a:spcAft>
                <a:spcPts val="0"/>
              </a:spcAft>
              <a:buClr>
                <a:schemeClr val="accent1"/>
              </a:buClr>
              <a:buSzPct val="100000"/>
              <a:buFont typeface="Arial"/>
              <a:buChar char="•"/>
              <a:defRPr/>
            </a:pPr>
            <a:r>
              <a:rPr lang="en-US" sz="2600" dirty="0" smtClean="0">
                <a:solidFill>
                  <a:srgbClr val="000000"/>
                </a:solidFill>
                <a:latin typeface="+mn-lt"/>
                <a:ea typeface="+mn-ea"/>
              </a:rPr>
              <a:t>Emotion </a:t>
            </a:r>
            <a:r>
              <a:rPr lang="en-US" sz="2600" dirty="0">
                <a:solidFill>
                  <a:srgbClr val="000000"/>
                </a:solidFill>
              </a:rPr>
              <a:t>A</a:t>
            </a:r>
            <a:r>
              <a:rPr lang="en-US" sz="2600" dirty="0" smtClean="0">
                <a:solidFill>
                  <a:srgbClr val="000000"/>
                </a:solidFill>
                <a:latin typeface="+mn-lt"/>
                <a:ea typeface="+mn-ea"/>
              </a:rPr>
              <a:t>wareness</a:t>
            </a:r>
            <a:endParaRPr lang="en-US" sz="2600" dirty="0">
              <a:solidFill>
                <a:srgbClr val="000000"/>
              </a:solidFill>
              <a:latin typeface="+mn-lt"/>
              <a:ea typeface="+mn-ea"/>
            </a:endParaRPr>
          </a:p>
          <a:p>
            <a:pPr marL="731520" lvl="1" indent="-274320" fontAlgn="auto">
              <a:lnSpc>
                <a:spcPct val="90000"/>
              </a:lnSpc>
              <a:spcBef>
                <a:spcPct val="20000"/>
              </a:spcBef>
              <a:spcAft>
                <a:spcPts val="0"/>
              </a:spcAft>
              <a:buClr>
                <a:schemeClr val="accent1"/>
              </a:buClr>
              <a:buSzPct val="100000"/>
              <a:buFont typeface="Arial"/>
              <a:buChar char="•"/>
              <a:defRPr/>
            </a:pPr>
            <a:r>
              <a:rPr lang="en-US" sz="2400" dirty="0" smtClean="0">
                <a:solidFill>
                  <a:srgbClr val="000000"/>
                </a:solidFill>
                <a:latin typeface="+mn-lt"/>
                <a:ea typeface="ＭＳ Ｐゴシック" charset="-128"/>
                <a:cs typeface="ＭＳ Ｐゴシック" charset="-128"/>
              </a:rPr>
              <a:t>Didactic </a:t>
            </a:r>
            <a:r>
              <a:rPr lang="en-US" sz="2400" dirty="0">
                <a:solidFill>
                  <a:srgbClr val="000000"/>
                </a:solidFill>
                <a:latin typeface="+mn-lt"/>
                <a:ea typeface="ＭＳ Ｐゴシック" charset="-128"/>
                <a:cs typeface="ＭＳ Ｐゴシック" charset="-128"/>
              </a:rPr>
              <a:t>lessons on nature of </a:t>
            </a:r>
            <a:r>
              <a:rPr lang="en-US" sz="2400" dirty="0" smtClean="0">
                <a:solidFill>
                  <a:srgbClr val="000000"/>
                </a:solidFill>
                <a:latin typeface="+mn-lt"/>
                <a:ea typeface="ＭＳ Ｐゴシック" charset="-128"/>
                <a:cs typeface="ＭＳ Ｐゴシック" charset="-128"/>
              </a:rPr>
              <a:t>emotion</a:t>
            </a:r>
          </a:p>
          <a:p>
            <a:pPr marL="731520" lvl="1" indent="-274320" fontAlgn="auto">
              <a:lnSpc>
                <a:spcPct val="90000"/>
              </a:lnSpc>
              <a:spcBef>
                <a:spcPct val="20000"/>
              </a:spcBef>
              <a:spcAft>
                <a:spcPts val="0"/>
              </a:spcAft>
              <a:buClr>
                <a:schemeClr val="accent1"/>
              </a:buClr>
              <a:buSzPct val="100000"/>
              <a:buFont typeface="Arial"/>
              <a:buChar char="•"/>
              <a:defRPr/>
            </a:pPr>
            <a:r>
              <a:rPr lang="en-US" sz="2400" dirty="0" smtClean="0">
                <a:solidFill>
                  <a:srgbClr val="000000"/>
                </a:solidFill>
                <a:latin typeface="+mn-lt"/>
                <a:ea typeface="ＭＳ Ｐゴシック" charset="-128"/>
                <a:cs typeface="ＭＳ Ｐゴシック" charset="-128"/>
              </a:rPr>
              <a:t>Emotions </a:t>
            </a:r>
            <a:r>
              <a:rPr lang="en-US" sz="2400" dirty="0">
                <a:solidFill>
                  <a:srgbClr val="000000"/>
                </a:solidFill>
                <a:latin typeface="+mn-lt"/>
                <a:ea typeface="ＭＳ Ｐゴシック" charset="-128"/>
                <a:cs typeface="ＭＳ Ｐゴシック" charset="-128"/>
              </a:rPr>
              <a:t>in relation to teaching &amp; </a:t>
            </a:r>
            <a:r>
              <a:rPr lang="en-US" sz="2400" dirty="0" smtClean="0">
                <a:solidFill>
                  <a:srgbClr val="000000"/>
                </a:solidFill>
                <a:latin typeface="+mn-lt"/>
                <a:ea typeface="ＭＳ Ｐゴシック" charset="-128"/>
                <a:cs typeface="ＭＳ Ｐゴシック" charset="-128"/>
              </a:rPr>
              <a:t>learning</a:t>
            </a:r>
          </a:p>
          <a:p>
            <a:pPr marL="731520" lvl="1" indent="-274320" fontAlgn="auto">
              <a:lnSpc>
                <a:spcPct val="90000"/>
              </a:lnSpc>
              <a:spcBef>
                <a:spcPct val="20000"/>
              </a:spcBef>
              <a:spcAft>
                <a:spcPts val="0"/>
              </a:spcAft>
              <a:buClr>
                <a:schemeClr val="accent1"/>
              </a:buClr>
              <a:buSzPct val="100000"/>
              <a:buFont typeface="Arial"/>
              <a:buChar char="•"/>
              <a:defRPr/>
            </a:pPr>
            <a:r>
              <a:rPr lang="en-US" sz="2400" dirty="0" smtClean="0">
                <a:solidFill>
                  <a:srgbClr val="000000"/>
                </a:solidFill>
                <a:latin typeface="+mn-lt"/>
                <a:ea typeface="ＭＳ Ｐゴシック" charset="-128"/>
                <a:cs typeface="ＭＳ Ｐゴシック" charset="-128"/>
              </a:rPr>
              <a:t>Experiential exercises to promote emotional awareness</a:t>
            </a:r>
          </a:p>
          <a:p>
            <a:pPr marL="274320" lvl="1" indent="-274320" fontAlgn="auto">
              <a:lnSpc>
                <a:spcPct val="90000"/>
              </a:lnSpc>
              <a:spcBef>
                <a:spcPct val="20000"/>
              </a:spcBef>
              <a:spcAft>
                <a:spcPts val="0"/>
              </a:spcAft>
              <a:buClr>
                <a:schemeClr val="accent1"/>
              </a:buClr>
              <a:buSzPct val="100000"/>
              <a:buFont typeface="Arial"/>
              <a:buChar char="•"/>
              <a:defRPr/>
            </a:pPr>
            <a:r>
              <a:rPr lang="en-US" sz="2600" dirty="0">
                <a:solidFill>
                  <a:srgbClr val="000000"/>
                </a:solidFill>
                <a:latin typeface="+mn-lt"/>
                <a:ea typeface="+mn-ea"/>
              </a:rPr>
              <a:t>Mindfulness </a:t>
            </a:r>
          </a:p>
          <a:p>
            <a:pPr marL="731520" lvl="1" indent="-274320" fontAlgn="auto">
              <a:lnSpc>
                <a:spcPct val="90000"/>
              </a:lnSpc>
              <a:spcBef>
                <a:spcPct val="20000"/>
              </a:spcBef>
              <a:spcAft>
                <a:spcPts val="0"/>
              </a:spcAft>
              <a:buClr>
                <a:schemeClr val="accent1"/>
              </a:buClr>
              <a:buSzPct val="100000"/>
              <a:buFont typeface="Arial"/>
              <a:buChar char="•"/>
              <a:defRPr/>
            </a:pPr>
            <a:r>
              <a:rPr lang="en-US" sz="2400" dirty="0" smtClean="0">
                <a:solidFill>
                  <a:srgbClr val="000000"/>
                </a:solidFill>
                <a:latin typeface="+mn-lt"/>
                <a:ea typeface="ＭＳ Ｐゴシック" charset="-128"/>
                <a:cs typeface="ＭＳ Ｐゴシック" charset="-128"/>
              </a:rPr>
              <a:t>Mindful awareness practices</a:t>
            </a:r>
            <a:endParaRPr lang="en-US" sz="2400" dirty="0">
              <a:solidFill>
                <a:srgbClr val="000000"/>
              </a:solidFill>
              <a:latin typeface="+mn-lt"/>
              <a:ea typeface="ＭＳ Ｐゴシック" charset="-128"/>
              <a:cs typeface="ＭＳ Ｐゴシック" charset="-128"/>
            </a:endParaRPr>
          </a:p>
          <a:p>
            <a:pPr marL="731520" lvl="1" indent="-274320" fontAlgn="auto">
              <a:lnSpc>
                <a:spcPct val="90000"/>
              </a:lnSpc>
              <a:spcBef>
                <a:spcPct val="20000"/>
              </a:spcBef>
              <a:spcAft>
                <a:spcPts val="0"/>
              </a:spcAft>
              <a:buClr>
                <a:schemeClr val="accent1"/>
              </a:buClr>
              <a:buSzPct val="100000"/>
              <a:buFont typeface="Arial"/>
              <a:buChar char="•"/>
              <a:defRPr/>
            </a:pPr>
            <a:r>
              <a:rPr lang="en-US" sz="2400" dirty="0">
                <a:solidFill>
                  <a:srgbClr val="000000"/>
                </a:solidFill>
                <a:latin typeface="+mn-lt"/>
                <a:ea typeface="ＭＳ Ｐゴシック" charset="-128"/>
                <a:cs typeface="ＭＳ Ｐゴシック" charset="-128"/>
              </a:rPr>
              <a:t>Mindful walking</a:t>
            </a:r>
          </a:p>
          <a:p>
            <a:pPr marL="274320" lvl="1" indent="-274320" fontAlgn="auto">
              <a:lnSpc>
                <a:spcPct val="90000"/>
              </a:lnSpc>
              <a:spcBef>
                <a:spcPct val="20000"/>
              </a:spcBef>
              <a:spcAft>
                <a:spcPts val="0"/>
              </a:spcAft>
              <a:buClr>
                <a:schemeClr val="accent1"/>
              </a:buClr>
              <a:buSzPct val="100000"/>
              <a:buFont typeface="Arial"/>
              <a:buChar char="•"/>
              <a:defRPr/>
            </a:pPr>
            <a:r>
              <a:rPr lang="en-US" sz="2600" dirty="0">
                <a:solidFill>
                  <a:srgbClr val="000000"/>
                </a:solidFill>
                <a:latin typeface="+mn-lt"/>
                <a:ea typeface="+mn-ea"/>
              </a:rPr>
              <a:t>Empathy &amp; Compassion for self and other</a:t>
            </a:r>
          </a:p>
          <a:p>
            <a:pPr marL="731520" lvl="1" indent="-274320" fontAlgn="auto">
              <a:lnSpc>
                <a:spcPct val="90000"/>
              </a:lnSpc>
              <a:spcBef>
                <a:spcPct val="20000"/>
              </a:spcBef>
              <a:spcAft>
                <a:spcPts val="0"/>
              </a:spcAft>
              <a:buClr>
                <a:schemeClr val="accent1"/>
              </a:buClr>
              <a:buSzPct val="100000"/>
              <a:buFont typeface="Arial"/>
              <a:buChar char="•"/>
              <a:defRPr/>
            </a:pPr>
            <a:r>
              <a:rPr lang="en-US" sz="2400" dirty="0">
                <a:solidFill>
                  <a:srgbClr val="000000"/>
                </a:solidFill>
                <a:latin typeface="+mn-lt"/>
                <a:ea typeface="ＭＳ Ｐゴシック" charset="-128"/>
                <a:cs typeface="ＭＳ Ｐゴシック" charset="-128"/>
              </a:rPr>
              <a:t>Caring </a:t>
            </a:r>
            <a:r>
              <a:rPr lang="en-US" sz="2400" dirty="0" smtClean="0">
                <a:solidFill>
                  <a:srgbClr val="000000"/>
                </a:solidFill>
                <a:latin typeface="+mn-lt"/>
                <a:ea typeface="ＭＳ Ｐゴシック" charset="-128"/>
                <a:cs typeface="ＭＳ Ｐゴシック" charset="-128"/>
              </a:rPr>
              <a:t>practice (</a:t>
            </a:r>
            <a:r>
              <a:rPr lang="en-US" sz="2400" i="1" dirty="0" err="1" smtClean="0">
                <a:solidFill>
                  <a:srgbClr val="000000"/>
                </a:solidFill>
                <a:latin typeface="+mn-lt"/>
                <a:ea typeface="ＭＳ Ｐゴシック" charset="-128"/>
                <a:cs typeface="ＭＳ Ｐゴシック" charset="-128"/>
              </a:rPr>
              <a:t>metta</a:t>
            </a:r>
            <a:r>
              <a:rPr lang="en-US" sz="2400" dirty="0" smtClean="0">
                <a:solidFill>
                  <a:srgbClr val="000000"/>
                </a:solidFill>
                <a:latin typeface="+mn-lt"/>
                <a:ea typeface="ＭＳ Ｐゴシック" charset="-128"/>
                <a:cs typeface="ＭＳ Ｐゴシック" charset="-128"/>
              </a:rPr>
              <a:t>)</a:t>
            </a:r>
            <a:endParaRPr lang="en-US" sz="2400" dirty="0">
              <a:solidFill>
                <a:srgbClr val="000000"/>
              </a:solidFill>
              <a:latin typeface="+mn-lt"/>
              <a:ea typeface="ＭＳ Ｐゴシック" charset="-128"/>
              <a:cs typeface="ＭＳ Ｐゴシック" charset="-128"/>
            </a:endParaRPr>
          </a:p>
          <a:p>
            <a:pPr marL="731520" lvl="1" indent="-274320" fontAlgn="auto">
              <a:lnSpc>
                <a:spcPct val="90000"/>
              </a:lnSpc>
              <a:spcBef>
                <a:spcPct val="20000"/>
              </a:spcBef>
              <a:spcAft>
                <a:spcPts val="0"/>
              </a:spcAft>
              <a:buClr>
                <a:schemeClr val="accent1"/>
              </a:buClr>
              <a:buSzPct val="100000"/>
              <a:buFont typeface="Arial"/>
              <a:buChar char="•"/>
              <a:defRPr/>
            </a:pPr>
            <a:r>
              <a:rPr lang="en-US" sz="2400" dirty="0">
                <a:solidFill>
                  <a:srgbClr val="000000"/>
                </a:solidFill>
                <a:latin typeface="+mn-lt"/>
                <a:ea typeface="ＭＳ Ｐゴシック" charset="-128"/>
                <a:cs typeface="ＭＳ Ｐゴシック" charset="-128"/>
              </a:rPr>
              <a:t>Mindful listening exercises</a:t>
            </a:r>
          </a:p>
          <a:p>
            <a:pPr marL="274320" indent="-274320" fontAlgn="auto">
              <a:lnSpc>
                <a:spcPct val="90000"/>
              </a:lnSpc>
              <a:spcBef>
                <a:spcPct val="20000"/>
              </a:spcBef>
              <a:spcAft>
                <a:spcPts val="0"/>
              </a:spcAft>
              <a:buClr>
                <a:schemeClr val="accent1"/>
              </a:buClr>
              <a:buSzPct val="100000"/>
              <a:buFont typeface="Arial"/>
              <a:buChar char="•"/>
              <a:defRPr/>
            </a:pPr>
            <a:r>
              <a:rPr lang="en-US" sz="2600" dirty="0">
                <a:solidFill>
                  <a:srgbClr val="000000"/>
                </a:solidFill>
                <a:latin typeface="+mn-lt"/>
                <a:ea typeface="+mn-ea"/>
              </a:rPr>
              <a:t>Applications of these to teaching through discussion and role </a:t>
            </a:r>
            <a:r>
              <a:rPr lang="en-US" sz="2600" dirty="0" smtClean="0">
                <a:solidFill>
                  <a:srgbClr val="000000"/>
                </a:solidFill>
                <a:latin typeface="+mn-lt"/>
                <a:ea typeface="+mn-ea"/>
              </a:rPr>
              <a:t>plays</a:t>
            </a:r>
            <a:endParaRPr lang="en-US" sz="2600" dirty="0">
              <a:solidFill>
                <a:srgbClr val="000000"/>
              </a:solidFill>
              <a:latin typeface="+mn-lt"/>
              <a:ea typeface="+mn-ea"/>
            </a:endParaRPr>
          </a:p>
        </p:txBody>
      </p:sp>
      <p:pic>
        <p:nvPicPr>
          <p:cNvPr id="3" name="Picture 2" descr="iStock_000015962486XSmall-300x2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376" y="3940937"/>
            <a:ext cx="1866900" cy="1481074"/>
          </a:xfrm>
          <a:prstGeom prst="rect">
            <a:avLst/>
          </a:prstGeom>
          <a:ln>
            <a:solidFill>
              <a:srgbClr val="1F497D"/>
            </a:solidFill>
          </a:ln>
        </p:spPr>
      </p:pic>
      <p:pic>
        <p:nvPicPr>
          <p:cNvPr id="5" name="Picture 5" descr="solologo.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07144" y="175287"/>
            <a:ext cx="3214687" cy="1226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fld id="{A41D2C12-B165-ED4B-ABD4-D29AD021845D}" type="datetime1">
              <a:rPr lang="en-US" smtClean="0"/>
              <a:t>10/21/17</a:t>
            </a:fld>
            <a:endParaRPr lang="en-US"/>
          </a:p>
        </p:txBody>
      </p:sp>
      <p:sp>
        <p:nvSpPr>
          <p:cNvPr id="4" name="Footer Placeholder 3"/>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7597216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2800" dirty="0" smtClean="0"/>
              <a:t>Among a sample of NYC teachers, mindfulness and emotion skills training resulted in reductions in psychological distress and time urgency and increases in mindfulness and healthy emotion regulation.</a:t>
            </a:r>
          </a:p>
          <a:p>
            <a:r>
              <a:rPr lang="en-US" sz="2800" dirty="0" smtClean="0"/>
              <a:t>Observers rated CARE teachers’ classrooms as higher than controls on positive climate, teacher sensitivity, and student productivity.</a:t>
            </a:r>
            <a:endParaRPr lang="en-US" sz="2800" dirty="0"/>
          </a:p>
        </p:txBody>
      </p:sp>
      <p:pic>
        <p:nvPicPr>
          <p:cNvPr id="4" name="Picture 5" descr="solologo.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8486" y="200276"/>
            <a:ext cx="3214687" cy="1226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457200" y="5443538"/>
            <a:ext cx="8515351" cy="971550"/>
          </a:xfrm>
          <a:prstGeom prst="rect">
            <a:avLst/>
          </a:prstGeom>
          <a:noFill/>
        </p:spPr>
        <p:txBody>
          <a:bodyPr wrap="square" rtlCol="0">
            <a:spAutoFit/>
          </a:bodyPr>
          <a:lstStyle/>
          <a:p>
            <a:r>
              <a:rPr lang="en-US" sz="1400" dirty="0"/>
              <a:t>Jennings, P. A., Brown, J. L., Frank, J. L., Doyle, S., Oh, Y., </a:t>
            </a:r>
            <a:r>
              <a:rPr lang="en-US" sz="1400" dirty="0" err="1"/>
              <a:t>Tanler</a:t>
            </a:r>
            <a:r>
              <a:rPr lang="en-US" sz="1400" dirty="0"/>
              <a:t>, R., Rasheed, D., DeWeese, A., </a:t>
            </a:r>
            <a:r>
              <a:rPr lang="en-US" sz="1400" dirty="0" err="1"/>
              <a:t>DeMauro</a:t>
            </a:r>
            <a:r>
              <a:rPr lang="en-US" sz="1400" dirty="0"/>
              <a:t>, A. A., Cham, H., &amp; Greenberg, M. T. (2017). Impacts of the CARE for Teachers program on teachers’ social and emotional competence and classroom interactions. </a:t>
            </a:r>
            <a:r>
              <a:rPr lang="en-US" sz="1400" i="1" dirty="0"/>
              <a:t>Journal of Educational Psychology. </a:t>
            </a:r>
            <a:r>
              <a:rPr lang="en-US" sz="1400" dirty="0"/>
              <a:t>Advance online publication. http://</a:t>
            </a:r>
            <a:r>
              <a:rPr lang="en-US" sz="1400" dirty="0" err="1"/>
              <a:t>dx.doi.org</a:t>
            </a:r>
            <a:r>
              <a:rPr lang="en-US" sz="1400" dirty="0"/>
              <a:t>/10.1037/edu0000187</a:t>
            </a:r>
          </a:p>
        </p:txBody>
      </p:sp>
      <p:sp>
        <p:nvSpPr>
          <p:cNvPr id="2" name="Date Placeholder 1"/>
          <p:cNvSpPr>
            <a:spLocks noGrp="1"/>
          </p:cNvSpPr>
          <p:nvPr>
            <p:ph type="dt" sz="half" idx="10"/>
          </p:nvPr>
        </p:nvSpPr>
        <p:spPr/>
        <p:txBody>
          <a:bodyPr/>
          <a:lstStyle/>
          <a:p>
            <a:fld id="{7F20E4B3-E76A-9B4D-86AE-9BAEC6371742}" type="datetime1">
              <a:rPr lang="en-US" smtClean="0"/>
              <a:t>10/21/17</a:t>
            </a:fld>
            <a:endParaRPr lang="en-US"/>
          </a:p>
        </p:txBody>
      </p:sp>
      <p:sp>
        <p:nvSpPr>
          <p:cNvPr id="6" name="Footer Placeholder 5"/>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2827438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2800" dirty="0" smtClean="0"/>
              <a:t>Positive effects of CARE were maintained or increased over 6 months for psychological distress, mindfulness and adaptive emotion regulation</a:t>
            </a:r>
            <a:endParaRPr lang="en-US" sz="2800" dirty="0"/>
          </a:p>
        </p:txBody>
      </p:sp>
      <p:pic>
        <p:nvPicPr>
          <p:cNvPr id="4" name="Picture 5" descr="solologo.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8486" y="200276"/>
            <a:ext cx="3214687" cy="1226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457200" y="5443538"/>
            <a:ext cx="8515351" cy="1169551"/>
          </a:xfrm>
          <a:prstGeom prst="rect">
            <a:avLst/>
          </a:prstGeom>
          <a:noFill/>
        </p:spPr>
        <p:txBody>
          <a:bodyPr wrap="square" rtlCol="0">
            <a:spAutoFit/>
          </a:bodyPr>
          <a:lstStyle/>
          <a:p>
            <a:r>
              <a:rPr lang="en-US" sz="1400" dirty="0"/>
              <a:t>Jennings, P. A., Brown, J. L., Frank, J. L., Doyle, S., Oh, Y., Davis, R., Rasheed, D., DeWeese, D. </a:t>
            </a:r>
            <a:r>
              <a:rPr lang="en-US" sz="1400" dirty="0" err="1" smtClean="0"/>
              <a:t>DeMauro</a:t>
            </a:r>
            <a:r>
              <a:rPr lang="en-US" sz="1400" dirty="0" smtClean="0"/>
              <a:t>, </a:t>
            </a:r>
            <a:r>
              <a:rPr lang="en-US" sz="1400" dirty="0"/>
              <a:t>A. A. &amp; Greenberg, M. T. (April, 2017). The long-term effects of the CARE for Teachers program on teachers’ wellbeing and classroom quality: Results from a randomized controlled trial. In (R. </a:t>
            </a:r>
            <a:r>
              <a:rPr lang="en-US" sz="1400" dirty="0" err="1"/>
              <a:t>Roeser</a:t>
            </a:r>
            <a:r>
              <a:rPr lang="en-US" sz="1400" dirty="0"/>
              <a:t>, Chair) Teacher, classroom and student impacts of teacher mindfulness programs in elementary and middle school settings. Symposium presented at the American Education Research Association Annual Conference, San </a:t>
            </a:r>
            <a:r>
              <a:rPr lang="en-US" sz="1400" dirty="0" err="1"/>
              <a:t>Antionio</a:t>
            </a:r>
            <a:r>
              <a:rPr lang="en-US" sz="1400" dirty="0"/>
              <a:t>, TX.</a:t>
            </a:r>
          </a:p>
        </p:txBody>
      </p:sp>
      <p:sp>
        <p:nvSpPr>
          <p:cNvPr id="2" name="Date Placeholder 1"/>
          <p:cNvSpPr>
            <a:spLocks noGrp="1"/>
          </p:cNvSpPr>
          <p:nvPr>
            <p:ph type="dt" sz="half" idx="10"/>
          </p:nvPr>
        </p:nvSpPr>
        <p:spPr/>
        <p:txBody>
          <a:bodyPr/>
          <a:lstStyle/>
          <a:p>
            <a:fld id="{02B30E3C-4559-B544-83BA-464D4FD439B8}" type="datetime1">
              <a:rPr lang="en-US" smtClean="0"/>
              <a:t>10/21/17</a:t>
            </a:fld>
            <a:endParaRPr lang="en-US"/>
          </a:p>
        </p:txBody>
      </p:sp>
      <p:sp>
        <p:nvSpPr>
          <p:cNvPr id="6" name="Footer Placeholder 5"/>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11068534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86112" y="274638"/>
            <a:ext cx="5500687" cy="1143000"/>
          </a:xfrm>
        </p:spPr>
        <p:txBody>
          <a:bodyPr/>
          <a:lstStyle/>
          <a:p>
            <a:r>
              <a:rPr lang="en-US" dirty="0" smtClean="0"/>
              <a:t>Long-term Impacts</a:t>
            </a:r>
            <a:endParaRPr lang="en-US" dirty="0"/>
          </a:p>
        </p:txBody>
      </p:sp>
      <p:sp>
        <p:nvSpPr>
          <p:cNvPr id="5" name="TextBox 4"/>
          <p:cNvSpPr txBox="1"/>
          <p:nvPr/>
        </p:nvSpPr>
        <p:spPr>
          <a:xfrm>
            <a:off x="2154477" y="6175332"/>
            <a:ext cx="4897676" cy="369332"/>
          </a:xfrm>
          <a:prstGeom prst="rect">
            <a:avLst/>
          </a:prstGeom>
          <a:noFill/>
        </p:spPr>
        <p:txBody>
          <a:bodyPr wrap="square" rtlCol="0">
            <a:spAutoFit/>
          </a:bodyPr>
          <a:lstStyle/>
          <a:p>
            <a:pPr algn="ctr"/>
            <a:r>
              <a:rPr lang="en-US" dirty="0" smtClean="0"/>
              <a:t>Psychological Distress</a:t>
            </a:r>
            <a:endParaRPr lang="en-US"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688933" y="1628384"/>
            <a:ext cx="7377830" cy="4121063"/>
          </a:xfrm>
          <a:prstGeom prst="rect">
            <a:avLst/>
          </a:prstGeom>
          <a:noFill/>
        </p:spPr>
      </p:pic>
      <mc:AlternateContent xmlns:mc="http://schemas.openxmlformats.org/markup-compatibility/2006" xmlns:a14="http://schemas.microsoft.com/office/drawing/2010/main">
        <mc:Choice Requires="a14">
          <p:sp>
            <p:nvSpPr>
              <p:cNvPr id="2" name="Rectangle 1"/>
              <p:cNvSpPr/>
              <p:nvPr/>
            </p:nvSpPr>
            <p:spPr>
              <a:xfrm>
                <a:off x="5998723" y="6143359"/>
                <a:ext cx="2106859" cy="369332"/>
              </a:xfrm>
              <a:prstGeom prst="rect">
                <a:avLst/>
              </a:prstGeom>
            </p:spPr>
            <p:txBody>
              <a:bodyPr wrap="none">
                <a:spAutoFit/>
              </a:bodyPr>
              <a:lstStyle/>
              <a:p>
                <a:r>
                  <a:rPr lang="en-US" dirty="0">
                    <a:solidFill>
                      <a:srgbClr val="000000"/>
                    </a:solidFill>
                    <a:latin typeface="Times New Roman" charset="0"/>
                    <a:ea typeface="Times New Roman" charset="0"/>
                  </a:rPr>
                  <a:t>(</a:t>
                </a:r>
                <a14:m>
                  <m:oMath xmlns:m="http://schemas.openxmlformats.org/officeDocument/2006/math">
                    <m:r>
                      <a:rPr lang="en-US" i="1">
                        <a:solidFill>
                          <a:srgbClr val="000000"/>
                        </a:solidFill>
                        <a:effectLst/>
                        <a:latin typeface="Cambria Math" charset="0"/>
                        <a:ea typeface="Times New Roman" charset="0"/>
                        <a:cs typeface="Times New Roman" charset="0"/>
                      </a:rPr>
                      <m:t>𝛽</m:t>
                    </m:r>
                  </m:oMath>
                </a14:m>
                <a:r>
                  <a:rPr lang="en-US" dirty="0">
                    <a:solidFill>
                      <a:srgbClr val="000000"/>
                    </a:solidFill>
                    <a:effectLst/>
                    <a:latin typeface="Times New Roman" charset="0"/>
                    <a:ea typeface="Times New Roman" charset="0"/>
                  </a:rPr>
                  <a:t> = -0.12, </a:t>
                </a:r>
                <a14:m>
                  <m:oMath xmlns:m="http://schemas.openxmlformats.org/officeDocument/2006/math">
                    <m:r>
                      <a:rPr lang="en-US" i="1">
                        <a:solidFill>
                          <a:srgbClr val="000000"/>
                        </a:solidFill>
                        <a:effectLst/>
                        <a:latin typeface="Cambria Math" charset="0"/>
                        <a:ea typeface="Times New Roman" charset="0"/>
                        <a:cs typeface="Times New Roman" charset="0"/>
                      </a:rPr>
                      <m:t>𝑝</m:t>
                    </m:r>
                  </m:oMath>
                </a14:m>
                <a:r>
                  <a:rPr lang="en-US" dirty="0">
                    <a:solidFill>
                      <a:srgbClr val="000000"/>
                    </a:solidFill>
                    <a:effectLst/>
                    <a:latin typeface="Times New Roman" charset="0"/>
                    <a:ea typeface="Times New Roman" charset="0"/>
                  </a:rPr>
                  <a:t> &lt; .01</a:t>
                </a:r>
                <a:r>
                  <a:rPr lang="en-US" dirty="0" smtClean="0">
                    <a:solidFill>
                      <a:srgbClr val="000000"/>
                    </a:solidFill>
                    <a:effectLst/>
                    <a:latin typeface="Times New Roman" charset="0"/>
                    <a:ea typeface="Times New Roman" charset="0"/>
                  </a:rPr>
                  <a:t>) </a:t>
                </a:r>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5998723" y="6143359"/>
                <a:ext cx="2106859" cy="369332"/>
              </a:xfrm>
              <a:prstGeom prst="rect">
                <a:avLst/>
              </a:prstGeom>
              <a:blipFill rotWithShape="0">
                <a:blip r:embed="rId3"/>
                <a:stretch>
                  <a:fillRect l="-2312" t="-11667" b="-25000"/>
                </a:stretch>
              </a:blipFill>
            </p:spPr>
            <p:txBody>
              <a:bodyPr/>
              <a:lstStyle/>
              <a:p>
                <a:r>
                  <a:rPr lang="en-US">
                    <a:noFill/>
                  </a:rPr>
                  <a:t> </a:t>
                </a:r>
              </a:p>
            </p:txBody>
          </p:sp>
        </mc:Fallback>
      </mc:AlternateContent>
      <p:pic>
        <p:nvPicPr>
          <p:cNvPr id="7" name="Picture 5" descr="solologo.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486" y="200276"/>
            <a:ext cx="3214687" cy="1226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fld id="{DFEA5EC3-A7BD-DA4C-84A5-B0EF615CACF1}" type="datetime1">
              <a:rPr lang="en-US" smtClean="0"/>
              <a:t>10/21/17</a:t>
            </a:fld>
            <a:endParaRPr lang="en-US"/>
          </a:p>
        </p:txBody>
      </p:sp>
      <p:sp>
        <p:nvSpPr>
          <p:cNvPr id="8" name="Footer Placeholder 7"/>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18955289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789140" y="1653437"/>
            <a:ext cx="7315200" cy="4108536"/>
          </a:xfrm>
          <a:prstGeom prst="rect">
            <a:avLst/>
          </a:prstGeom>
          <a:noFill/>
        </p:spPr>
      </p:pic>
      <p:sp>
        <p:nvSpPr>
          <p:cNvPr id="5" name="TextBox 4"/>
          <p:cNvSpPr txBox="1"/>
          <p:nvPr/>
        </p:nvSpPr>
        <p:spPr>
          <a:xfrm>
            <a:off x="2154477" y="6175332"/>
            <a:ext cx="4897676" cy="369332"/>
          </a:xfrm>
          <a:prstGeom prst="rect">
            <a:avLst/>
          </a:prstGeom>
          <a:noFill/>
        </p:spPr>
        <p:txBody>
          <a:bodyPr wrap="square" rtlCol="0">
            <a:spAutoFit/>
          </a:bodyPr>
          <a:lstStyle/>
          <a:p>
            <a:pPr algn="ctr"/>
            <a:r>
              <a:rPr lang="en-US" dirty="0" smtClean="0"/>
              <a:t>Mindfulness</a:t>
            </a:r>
            <a:endParaRPr lang="en-US" dirty="0"/>
          </a:p>
        </p:txBody>
      </p:sp>
      <mc:AlternateContent xmlns:mc="http://schemas.openxmlformats.org/markup-compatibility/2006" xmlns:a14="http://schemas.microsoft.com/office/drawing/2010/main">
        <mc:Choice Requires="a14">
          <p:sp>
            <p:nvSpPr>
              <p:cNvPr id="6" name="Rectangle 5"/>
              <p:cNvSpPr/>
              <p:nvPr/>
            </p:nvSpPr>
            <p:spPr>
              <a:xfrm>
                <a:off x="6250138" y="6175332"/>
                <a:ext cx="1914498" cy="369332"/>
              </a:xfrm>
              <a:prstGeom prst="rect">
                <a:avLst/>
              </a:prstGeom>
            </p:spPr>
            <p:txBody>
              <a:bodyPr wrap="none">
                <a:spAutoFit/>
              </a:bodyPr>
              <a:lstStyle/>
              <a:p>
                <a:r>
                  <a:rPr lang="en-US" dirty="0">
                    <a:solidFill>
                      <a:srgbClr val="000000"/>
                    </a:solidFill>
                    <a:latin typeface="Times New Roman" charset="0"/>
                    <a:ea typeface="Times New Roman" charset="0"/>
                  </a:rPr>
                  <a:t>(</a:t>
                </a:r>
                <a14:m>
                  <m:oMath xmlns:m="http://schemas.openxmlformats.org/officeDocument/2006/math">
                    <m:r>
                      <a:rPr lang="en-US" i="1">
                        <a:solidFill>
                          <a:srgbClr val="000000"/>
                        </a:solidFill>
                        <a:effectLst/>
                        <a:latin typeface="Cambria Math" charset="0"/>
                        <a:ea typeface="Times New Roman" charset="0"/>
                        <a:cs typeface="Times New Roman" charset="0"/>
                      </a:rPr>
                      <m:t>𝛽</m:t>
                    </m:r>
                  </m:oMath>
                </a14:m>
                <a:r>
                  <a:rPr lang="en-US" dirty="0">
                    <a:solidFill>
                      <a:srgbClr val="000000"/>
                    </a:solidFill>
                    <a:effectLst/>
                    <a:latin typeface="Times New Roman" charset="0"/>
                    <a:ea typeface="Times New Roman" charset="0"/>
                  </a:rPr>
                  <a:t> = 0.05, </a:t>
                </a:r>
                <a14:m>
                  <m:oMath xmlns:m="http://schemas.openxmlformats.org/officeDocument/2006/math">
                    <m:r>
                      <a:rPr lang="en-US" i="1">
                        <a:solidFill>
                          <a:srgbClr val="000000"/>
                        </a:solidFill>
                        <a:effectLst/>
                        <a:latin typeface="Cambria Math" charset="0"/>
                        <a:ea typeface="Times New Roman" charset="0"/>
                        <a:cs typeface="Times New Roman" charset="0"/>
                      </a:rPr>
                      <m:t>𝑝</m:t>
                    </m:r>
                  </m:oMath>
                </a14:m>
                <a:r>
                  <a:rPr lang="en-US" dirty="0">
                    <a:solidFill>
                      <a:srgbClr val="000000"/>
                    </a:solidFill>
                    <a:effectLst/>
                    <a:latin typeface="Times New Roman" charset="0"/>
                    <a:ea typeface="Times New Roman" charset="0"/>
                  </a:rPr>
                  <a:t> &lt; .10</a:t>
                </a:r>
                <a:r>
                  <a:rPr lang="en-US" dirty="0" smtClean="0">
                    <a:solidFill>
                      <a:srgbClr val="000000"/>
                    </a:solidFill>
                    <a:effectLst/>
                    <a:latin typeface="Times New Roman" charset="0"/>
                    <a:ea typeface="Times New Roman" charset="0"/>
                  </a:rPr>
                  <a:t>)</a:t>
                </a:r>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6250138" y="6175332"/>
                <a:ext cx="1914498" cy="369332"/>
              </a:xfrm>
              <a:prstGeom prst="rect">
                <a:avLst/>
              </a:prstGeom>
              <a:blipFill rotWithShape="0">
                <a:blip r:embed="rId3"/>
                <a:stretch>
                  <a:fillRect l="-2548" t="-9836" r="-2548" b="-22951"/>
                </a:stretch>
              </a:blipFill>
            </p:spPr>
            <p:txBody>
              <a:bodyPr/>
              <a:lstStyle/>
              <a:p>
                <a:r>
                  <a:rPr lang="en-US">
                    <a:noFill/>
                  </a:rPr>
                  <a:t> </a:t>
                </a:r>
              </a:p>
            </p:txBody>
          </p:sp>
        </mc:Fallback>
      </mc:AlternateContent>
      <p:pic>
        <p:nvPicPr>
          <p:cNvPr id="7" name="Picture 5" descr="solologo.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483" y="220740"/>
            <a:ext cx="3214687" cy="1226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2"/>
          <p:cNvSpPr>
            <a:spLocks noGrp="1"/>
          </p:cNvSpPr>
          <p:nvPr>
            <p:ph type="title"/>
          </p:nvPr>
        </p:nvSpPr>
        <p:spPr>
          <a:xfrm>
            <a:off x="3186112" y="274638"/>
            <a:ext cx="5500687" cy="1143000"/>
          </a:xfrm>
        </p:spPr>
        <p:txBody>
          <a:bodyPr/>
          <a:lstStyle/>
          <a:p>
            <a:r>
              <a:rPr lang="en-US" dirty="0" smtClean="0"/>
              <a:t>Long-term Impacts</a:t>
            </a:r>
            <a:endParaRPr lang="en-US" dirty="0"/>
          </a:p>
        </p:txBody>
      </p:sp>
      <p:sp>
        <p:nvSpPr>
          <p:cNvPr id="2" name="Date Placeholder 1"/>
          <p:cNvSpPr>
            <a:spLocks noGrp="1"/>
          </p:cNvSpPr>
          <p:nvPr>
            <p:ph type="dt" sz="half" idx="10"/>
          </p:nvPr>
        </p:nvSpPr>
        <p:spPr/>
        <p:txBody>
          <a:bodyPr/>
          <a:lstStyle/>
          <a:p>
            <a:fld id="{A75BE101-7E4D-2E45-A485-2737254E6575}" type="datetime1">
              <a:rPr lang="en-US" smtClean="0"/>
              <a:t>10/21/17</a:t>
            </a:fld>
            <a:endParaRPr lang="en-US"/>
          </a:p>
        </p:txBody>
      </p:sp>
      <p:sp>
        <p:nvSpPr>
          <p:cNvPr id="3" name="Footer Placeholder 2"/>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7125759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86074" y="274638"/>
            <a:ext cx="5800725" cy="1143000"/>
          </a:xfrm>
        </p:spPr>
        <p:txBody>
          <a:bodyPr/>
          <a:lstStyle/>
          <a:p>
            <a:r>
              <a:rPr lang="en-US" dirty="0" smtClean="0"/>
              <a:t>Long-term Impacts</a:t>
            </a:r>
            <a:endParaRPr lang="en-US" dirty="0"/>
          </a:p>
        </p:txBody>
      </p:sp>
      <p:sp>
        <p:nvSpPr>
          <p:cNvPr id="5" name="TextBox 4"/>
          <p:cNvSpPr txBox="1"/>
          <p:nvPr/>
        </p:nvSpPr>
        <p:spPr>
          <a:xfrm>
            <a:off x="2154477" y="6175332"/>
            <a:ext cx="4897676" cy="369332"/>
          </a:xfrm>
          <a:prstGeom prst="rect">
            <a:avLst/>
          </a:prstGeom>
          <a:noFill/>
        </p:spPr>
        <p:txBody>
          <a:bodyPr wrap="square" rtlCol="0">
            <a:spAutoFit/>
          </a:bodyPr>
          <a:lstStyle/>
          <a:p>
            <a:pPr algn="ctr"/>
            <a:r>
              <a:rPr lang="en-US" dirty="0" smtClean="0"/>
              <a:t>Adaptive Emotion Regulation</a:t>
            </a:r>
            <a:endParaRPr lang="en-US" dirty="0"/>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864296" y="1501182"/>
            <a:ext cx="7331123" cy="4110477"/>
          </a:xfrm>
          <a:prstGeom prst="rect">
            <a:avLst/>
          </a:prstGeom>
          <a:noFill/>
        </p:spPr>
      </p:pic>
      <mc:AlternateContent xmlns:mc="http://schemas.openxmlformats.org/markup-compatibility/2006" xmlns:a14="http://schemas.microsoft.com/office/drawing/2010/main">
        <mc:Choice Requires="a14">
          <p:sp>
            <p:nvSpPr>
              <p:cNvPr id="2" name="Rectangle 1"/>
              <p:cNvSpPr/>
              <p:nvPr/>
            </p:nvSpPr>
            <p:spPr>
              <a:xfrm>
                <a:off x="6455477" y="6175332"/>
                <a:ext cx="2145331" cy="369332"/>
              </a:xfrm>
              <a:prstGeom prst="rect">
                <a:avLst/>
              </a:prstGeom>
            </p:spPr>
            <p:txBody>
              <a:bodyPr wrap="none">
                <a:spAutoFit/>
              </a:bodyPr>
              <a:lstStyle/>
              <a:p>
                <a:r>
                  <a:rPr lang="en-US" dirty="0">
                    <a:solidFill>
                      <a:srgbClr val="000000"/>
                    </a:solidFill>
                    <a:latin typeface="Times New Roman" charset="0"/>
                    <a:ea typeface="Times New Roman" charset="0"/>
                  </a:rPr>
                  <a:t>(</a:t>
                </a:r>
                <a14:m>
                  <m:oMath xmlns:m="http://schemas.openxmlformats.org/officeDocument/2006/math">
                    <m:r>
                      <a:rPr lang="en-US" i="1">
                        <a:solidFill>
                          <a:srgbClr val="000000"/>
                        </a:solidFill>
                        <a:effectLst/>
                        <a:latin typeface="Cambria Math" charset="0"/>
                        <a:ea typeface="Times New Roman" charset="0"/>
                        <a:cs typeface="Times New Roman" charset="0"/>
                      </a:rPr>
                      <m:t>𝛽</m:t>
                    </m:r>
                  </m:oMath>
                </a14:m>
                <a:r>
                  <a:rPr lang="en-US" dirty="0">
                    <a:solidFill>
                      <a:srgbClr val="000000"/>
                    </a:solidFill>
                    <a:effectLst/>
                    <a:latin typeface="Times New Roman" charset="0"/>
                    <a:ea typeface="Times New Roman" charset="0"/>
                  </a:rPr>
                  <a:t> = 0.18, </a:t>
                </a:r>
                <a14:m>
                  <m:oMath xmlns:m="http://schemas.openxmlformats.org/officeDocument/2006/math">
                    <m:r>
                      <a:rPr lang="en-US" i="1">
                        <a:solidFill>
                          <a:srgbClr val="000000"/>
                        </a:solidFill>
                        <a:effectLst/>
                        <a:latin typeface="Cambria Math" charset="0"/>
                        <a:ea typeface="Times New Roman" charset="0"/>
                        <a:cs typeface="Times New Roman" charset="0"/>
                      </a:rPr>
                      <m:t>𝑝</m:t>
                    </m:r>
                  </m:oMath>
                </a14:m>
                <a:r>
                  <a:rPr lang="en-US" dirty="0">
                    <a:solidFill>
                      <a:srgbClr val="000000"/>
                    </a:solidFill>
                    <a:effectLst/>
                    <a:latin typeface="Times New Roman" charset="0"/>
                    <a:ea typeface="Times New Roman" charset="0"/>
                  </a:rPr>
                  <a:t> &lt; .001</a:t>
                </a:r>
                <a:r>
                  <a:rPr lang="en-US" dirty="0" smtClean="0">
                    <a:solidFill>
                      <a:srgbClr val="000000"/>
                    </a:solidFill>
                    <a:effectLst/>
                    <a:latin typeface="Times New Roman" charset="0"/>
                    <a:ea typeface="Times New Roman" charset="0"/>
                  </a:rPr>
                  <a:t>) </a:t>
                </a:r>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6455477" y="6175332"/>
                <a:ext cx="2145331" cy="369332"/>
              </a:xfrm>
              <a:prstGeom prst="rect">
                <a:avLst/>
              </a:prstGeom>
              <a:blipFill rotWithShape="0">
                <a:blip r:embed="rId3"/>
                <a:stretch>
                  <a:fillRect l="-2557" t="-9836" b="-22951"/>
                </a:stretch>
              </a:blipFill>
            </p:spPr>
            <p:txBody>
              <a:bodyPr/>
              <a:lstStyle/>
              <a:p>
                <a:r>
                  <a:rPr lang="en-US">
                    <a:noFill/>
                  </a:rPr>
                  <a:t> </a:t>
                </a:r>
              </a:p>
            </p:txBody>
          </p:sp>
        </mc:Fallback>
      </mc:AlternateContent>
      <p:pic>
        <p:nvPicPr>
          <p:cNvPr id="6" name="Picture 5" descr="solologo.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486" y="200276"/>
            <a:ext cx="3214687" cy="1226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fld id="{613A8BE0-93A3-4647-8110-D95735E01012}" type="datetime1">
              <a:rPr lang="en-US" smtClean="0"/>
              <a:t>10/21/17</a:t>
            </a:fld>
            <a:endParaRPr lang="en-US"/>
          </a:p>
        </p:txBody>
      </p:sp>
      <p:sp>
        <p:nvSpPr>
          <p:cNvPr id="8" name="Footer Placeholder 7"/>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12081377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2800" dirty="0" smtClean="0"/>
              <a:t>Students in CARE classrooms were rated as more engaged that students in control group classrooms</a:t>
            </a:r>
          </a:p>
          <a:p>
            <a:r>
              <a:rPr lang="en-US" sz="2800" dirty="0" smtClean="0"/>
              <a:t>Students in CARE classrooms who were rated low in social skills improved in teacher reported reading competence</a:t>
            </a:r>
          </a:p>
          <a:p>
            <a:r>
              <a:rPr lang="en-US" sz="2800" dirty="0" smtClean="0"/>
              <a:t>Students in CARE classrooms with teachers who were low on mindfulness at baseline improved in motivation and reading competence</a:t>
            </a:r>
            <a:endParaRPr lang="en-US" sz="2800" dirty="0"/>
          </a:p>
        </p:txBody>
      </p:sp>
      <p:pic>
        <p:nvPicPr>
          <p:cNvPr id="4" name="Picture 5" descr="solologo.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8486" y="200276"/>
            <a:ext cx="3214687" cy="1226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157162" y="5541387"/>
            <a:ext cx="8986838" cy="1169551"/>
          </a:xfrm>
          <a:prstGeom prst="rect">
            <a:avLst/>
          </a:prstGeom>
          <a:noFill/>
        </p:spPr>
        <p:txBody>
          <a:bodyPr wrap="square" rtlCol="0">
            <a:spAutoFit/>
          </a:bodyPr>
          <a:lstStyle/>
          <a:p>
            <a:r>
              <a:rPr lang="en-US" sz="1400" dirty="0"/>
              <a:t>Brown, J. L., Jennings, P. A., Cham, H., Rasheed, D., Frank, J. L., Doyle, S., Oh, Y., DeWeese, A. and Greenberg, M. T. (March, 2017). CARE for Teachers: Direct and mediated effects of a mindfulness-based professional development program for teachers on teachers' and students' social and emotional competencies. In (J. Downer, Chair) Social and Emotional Learning in Educational Settings Invited Symposium Role of Teacher Well-Being &amp; Stress in the Classroom. Presented at the Society for Research on Educational Effectiveness (SREE) Annual Conference, Washington, D.C.</a:t>
            </a:r>
          </a:p>
        </p:txBody>
      </p:sp>
      <p:sp>
        <p:nvSpPr>
          <p:cNvPr id="2" name="Date Placeholder 1"/>
          <p:cNvSpPr>
            <a:spLocks noGrp="1"/>
          </p:cNvSpPr>
          <p:nvPr>
            <p:ph type="dt" sz="half" idx="10"/>
          </p:nvPr>
        </p:nvSpPr>
        <p:spPr/>
        <p:txBody>
          <a:bodyPr/>
          <a:lstStyle/>
          <a:p>
            <a:fld id="{F933A708-3E6C-9047-9A45-CC5028187A17}" type="datetime1">
              <a:rPr lang="en-US" smtClean="0"/>
              <a:t>10/21/17</a:t>
            </a:fld>
            <a:endParaRPr lang="en-US"/>
          </a:p>
        </p:txBody>
      </p:sp>
      <p:sp>
        <p:nvSpPr>
          <p:cNvPr id="5" name="Footer Placeholder 4"/>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13489481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Mindfulness with Children</a:t>
            </a:r>
            <a:endParaRPr lang="en-US" dirty="0"/>
          </a:p>
        </p:txBody>
      </p:sp>
      <p:pic>
        <p:nvPicPr>
          <p:cNvPr id="4" name="Content Placeholder 3" descr="education_1.jpg"/>
          <p:cNvPicPr>
            <a:picLocks noGrp="1" noChangeAspect="1"/>
          </p:cNvPicPr>
          <p:nvPr>
            <p:ph idx="1"/>
          </p:nvPr>
        </p:nvPicPr>
        <p:blipFill>
          <a:blip r:embed="rId2">
            <a:extLst>
              <a:ext uri="{28A0092B-C50C-407E-A947-70E740481C1C}">
                <a14:useLocalDpi xmlns:a14="http://schemas.microsoft.com/office/drawing/2010/main" val="0"/>
              </a:ext>
            </a:extLst>
          </a:blip>
          <a:srcRect t="8774" b="8774"/>
          <a:stretch>
            <a:fillRect/>
          </a:stretch>
        </p:blipFill>
        <p:spPr>
          <a:ln>
            <a:solidFill>
              <a:schemeClr val="tx2"/>
            </a:solidFill>
          </a:ln>
        </p:spPr>
      </p:pic>
      <p:sp>
        <p:nvSpPr>
          <p:cNvPr id="3" name="Date Placeholder 2"/>
          <p:cNvSpPr>
            <a:spLocks noGrp="1"/>
          </p:cNvSpPr>
          <p:nvPr>
            <p:ph type="dt" sz="half" idx="10"/>
          </p:nvPr>
        </p:nvSpPr>
        <p:spPr/>
        <p:txBody>
          <a:bodyPr/>
          <a:lstStyle/>
          <a:p>
            <a:fld id="{5812B7C6-BD59-454A-9315-7D5392FBC42B}" type="datetime1">
              <a:rPr lang="en-US" smtClean="0"/>
              <a:t>10/21/17</a:t>
            </a:fld>
            <a:endParaRPr lang="en-US"/>
          </a:p>
        </p:txBody>
      </p:sp>
      <p:sp>
        <p:nvSpPr>
          <p:cNvPr id="5" name="Footer Placeholder 4"/>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3347790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Research on School-based </a:t>
            </a:r>
            <a:r>
              <a:rPr lang="en-US" dirty="0" smtClean="0"/>
              <a:t>Programs</a:t>
            </a:r>
            <a:endParaRPr lang="en-US" dirty="0"/>
          </a:p>
        </p:txBody>
      </p:sp>
      <p:sp>
        <p:nvSpPr>
          <p:cNvPr id="3" name="Content Placeholder 2"/>
          <p:cNvSpPr>
            <a:spLocks noGrp="1"/>
          </p:cNvSpPr>
          <p:nvPr>
            <p:ph idx="1"/>
          </p:nvPr>
        </p:nvSpPr>
        <p:spPr/>
        <p:txBody>
          <a:bodyPr>
            <a:normAutofit lnSpcReduction="10000"/>
          </a:bodyPr>
          <a:lstStyle/>
          <a:p>
            <a:r>
              <a:rPr lang="en-US" dirty="0" smtClean="0">
                <a:latin typeface="Corbel"/>
                <a:cs typeface="Corbel"/>
              </a:rPr>
              <a:t>Evidence-based programs</a:t>
            </a:r>
          </a:p>
          <a:p>
            <a:pPr lvl="1"/>
            <a:r>
              <a:rPr lang="en-US" dirty="0" smtClean="0">
                <a:latin typeface="Corbel"/>
                <a:cs typeface="Corbel"/>
              </a:rPr>
              <a:t>Holistic Life Foundation Yoga Programs for Youth </a:t>
            </a:r>
          </a:p>
          <a:p>
            <a:pPr lvl="1"/>
            <a:r>
              <a:rPr lang="en-US" dirty="0" smtClean="0">
                <a:latin typeface="Corbel"/>
                <a:cs typeface="Corbel"/>
              </a:rPr>
              <a:t>Inner-Kids</a:t>
            </a:r>
          </a:p>
          <a:p>
            <a:pPr lvl="1"/>
            <a:r>
              <a:rPr lang="en-US" dirty="0" smtClean="0">
                <a:latin typeface="Corbel"/>
                <a:cs typeface="Corbel"/>
              </a:rPr>
              <a:t>Inner Resilience Program</a:t>
            </a:r>
          </a:p>
          <a:p>
            <a:pPr lvl="1"/>
            <a:r>
              <a:rPr lang="en-US" dirty="0" smtClean="0">
                <a:latin typeface="Corbel"/>
                <a:cs typeface="Corbel"/>
              </a:rPr>
              <a:t>Learning to Breathe</a:t>
            </a:r>
          </a:p>
          <a:p>
            <a:pPr lvl="1"/>
            <a:r>
              <a:rPr lang="en-US" dirty="0" smtClean="0">
                <a:latin typeface="Corbel"/>
                <a:cs typeface="Corbel"/>
              </a:rPr>
              <a:t>Transformative Life Skills (</a:t>
            </a:r>
            <a:r>
              <a:rPr lang="en-US" dirty="0" err="1" smtClean="0">
                <a:latin typeface="Corbel"/>
                <a:cs typeface="Corbel"/>
              </a:rPr>
              <a:t>Niroga</a:t>
            </a:r>
            <a:r>
              <a:rPr lang="en-US" dirty="0" smtClean="0">
                <a:latin typeface="Corbel"/>
                <a:cs typeface="Corbel"/>
              </a:rPr>
              <a:t> Institute)</a:t>
            </a:r>
          </a:p>
          <a:p>
            <a:pPr lvl="1"/>
            <a:r>
              <a:rPr lang="en-US" dirty="0" smtClean="0">
                <a:latin typeface="Corbel"/>
                <a:cs typeface="Corbel"/>
              </a:rPr>
              <a:t>.b Program</a:t>
            </a:r>
          </a:p>
          <a:p>
            <a:pPr lvl="1"/>
            <a:r>
              <a:rPr lang="en-US" dirty="0" err="1" smtClean="0">
                <a:latin typeface="Corbel"/>
                <a:cs typeface="Corbel"/>
              </a:rPr>
              <a:t>MindUp</a:t>
            </a:r>
            <a:endParaRPr lang="en-US" dirty="0" smtClean="0">
              <a:latin typeface="Corbel"/>
              <a:cs typeface="Corbel"/>
            </a:endParaRPr>
          </a:p>
          <a:p>
            <a:pPr lvl="1"/>
            <a:r>
              <a:rPr lang="en-US" dirty="0" smtClean="0">
                <a:latin typeface="Corbel"/>
                <a:cs typeface="Corbel"/>
              </a:rPr>
              <a:t>Kindness Curriculum</a:t>
            </a:r>
            <a:endParaRPr lang="en-US" dirty="0">
              <a:latin typeface="Corbel"/>
              <a:cs typeface="Corbel"/>
            </a:endParaRPr>
          </a:p>
          <a:p>
            <a:pPr lvl="1"/>
            <a:endParaRPr lang="en-US" dirty="0" smtClean="0">
              <a:latin typeface="Corbel"/>
              <a:cs typeface="Corbel"/>
            </a:endParaRPr>
          </a:p>
        </p:txBody>
      </p:sp>
      <p:pic>
        <p:nvPicPr>
          <p:cNvPr id="4" name="Picture 3" descr="ThreeTee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3131" y="4870305"/>
            <a:ext cx="2493669" cy="1645413"/>
          </a:xfrm>
          <a:prstGeom prst="rect">
            <a:avLst/>
          </a:prstGeom>
          <a:ln>
            <a:solidFill>
              <a:srgbClr val="4F81BD"/>
            </a:solidFill>
          </a:ln>
        </p:spPr>
      </p:pic>
      <p:sp>
        <p:nvSpPr>
          <p:cNvPr id="5" name="Date Placeholder 4"/>
          <p:cNvSpPr>
            <a:spLocks noGrp="1"/>
          </p:cNvSpPr>
          <p:nvPr>
            <p:ph type="dt" sz="half" idx="10"/>
          </p:nvPr>
        </p:nvSpPr>
        <p:spPr/>
        <p:txBody>
          <a:bodyPr/>
          <a:lstStyle/>
          <a:p>
            <a:fld id="{93C50EE5-A7E2-C246-A5FE-7EF5D34219C0}" type="datetime1">
              <a:rPr lang="en-US" smtClean="0"/>
              <a:t>10/21/17</a:t>
            </a:fld>
            <a:endParaRPr lang="en-US"/>
          </a:p>
        </p:txBody>
      </p:sp>
      <p:sp>
        <p:nvSpPr>
          <p:cNvPr id="6" name="Footer Placeholder 5"/>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18419757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Research on School-based Programs</a:t>
            </a:r>
            <a:endParaRPr lang="en-US" dirty="0"/>
          </a:p>
        </p:txBody>
      </p:sp>
      <p:sp>
        <p:nvSpPr>
          <p:cNvPr id="3" name="Content Placeholder 2"/>
          <p:cNvSpPr>
            <a:spLocks noGrp="1"/>
          </p:cNvSpPr>
          <p:nvPr>
            <p:ph idx="1"/>
          </p:nvPr>
        </p:nvSpPr>
        <p:spPr/>
        <p:txBody>
          <a:bodyPr>
            <a:normAutofit/>
          </a:bodyPr>
          <a:lstStyle/>
          <a:p>
            <a:r>
              <a:rPr lang="en-US" dirty="0" smtClean="0">
                <a:latin typeface="Corbel"/>
                <a:cs typeface="Corbel"/>
              </a:rPr>
              <a:t>Research is preliminary</a:t>
            </a:r>
          </a:p>
          <a:p>
            <a:r>
              <a:rPr lang="en-US" dirty="0" smtClean="0">
                <a:latin typeface="Corbel"/>
                <a:cs typeface="Corbel"/>
              </a:rPr>
              <a:t>Promising evidence that mindfulness-based programs</a:t>
            </a:r>
          </a:p>
          <a:p>
            <a:pPr lvl="1"/>
            <a:r>
              <a:rPr lang="en-US" dirty="0" smtClean="0">
                <a:latin typeface="Corbel"/>
                <a:cs typeface="Corbel"/>
              </a:rPr>
              <a:t>Improve self-regulation</a:t>
            </a:r>
          </a:p>
          <a:p>
            <a:pPr lvl="1"/>
            <a:r>
              <a:rPr lang="en-US" dirty="0" smtClean="0">
                <a:latin typeface="Corbel"/>
                <a:cs typeface="Corbel"/>
              </a:rPr>
              <a:t>Promote </a:t>
            </a:r>
            <a:r>
              <a:rPr lang="en-US" dirty="0" err="1" smtClean="0">
                <a:latin typeface="Corbel"/>
                <a:cs typeface="Corbel"/>
              </a:rPr>
              <a:t>prosocial</a:t>
            </a:r>
            <a:r>
              <a:rPr lang="en-US" dirty="0" smtClean="0">
                <a:latin typeface="Corbel"/>
                <a:cs typeface="Corbel"/>
              </a:rPr>
              <a:t> behavior</a:t>
            </a:r>
          </a:p>
          <a:p>
            <a:pPr lvl="1"/>
            <a:r>
              <a:rPr lang="en-US" dirty="0" smtClean="0">
                <a:latin typeface="Corbel"/>
                <a:cs typeface="Corbel"/>
              </a:rPr>
              <a:t>Reduce distress</a:t>
            </a:r>
          </a:p>
          <a:p>
            <a:pPr lvl="1"/>
            <a:r>
              <a:rPr lang="en-US" dirty="0" smtClean="0">
                <a:latin typeface="Corbel"/>
                <a:cs typeface="Corbel"/>
              </a:rPr>
              <a:t>May improve academic outcomes</a:t>
            </a:r>
            <a:endParaRPr lang="en-US" dirty="0">
              <a:latin typeface="Corbel"/>
              <a:cs typeface="Corbel"/>
            </a:endParaRPr>
          </a:p>
          <a:p>
            <a:pPr lvl="1"/>
            <a:endParaRPr lang="en-US" dirty="0" smtClean="0">
              <a:latin typeface="Corbel"/>
              <a:cs typeface="Corbel"/>
            </a:endParaRPr>
          </a:p>
        </p:txBody>
      </p:sp>
      <p:sp>
        <p:nvSpPr>
          <p:cNvPr id="4" name="TextBox 3"/>
          <p:cNvSpPr txBox="1"/>
          <p:nvPr/>
        </p:nvSpPr>
        <p:spPr>
          <a:xfrm>
            <a:off x="742241" y="5707440"/>
            <a:ext cx="7570861" cy="646331"/>
          </a:xfrm>
          <a:prstGeom prst="rect">
            <a:avLst/>
          </a:prstGeom>
          <a:noFill/>
        </p:spPr>
        <p:txBody>
          <a:bodyPr wrap="square" rtlCol="0">
            <a:spAutoFit/>
          </a:bodyPr>
          <a:lstStyle/>
          <a:p>
            <a:r>
              <a:rPr lang="en-US" dirty="0" smtClean="0"/>
              <a:t>Broderick &amp; Frank, 2014; </a:t>
            </a:r>
            <a:r>
              <a:rPr lang="en-US" dirty="0"/>
              <a:t>Frank, Bose &amp;</a:t>
            </a:r>
            <a:r>
              <a:rPr lang="en-US" dirty="0" smtClean="0"/>
              <a:t> </a:t>
            </a:r>
            <a:r>
              <a:rPr lang="en-US" dirty="0" err="1"/>
              <a:t>Schrobenhauser-Clonan</a:t>
            </a:r>
            <a:r>
              <a:rPr lang="en-US" dirty="0"/>
              <a:t>, 2014; </a:t>
            </a:r>
            <a:r>
              <a:rPr lang="en-US" dirty="0" err="1" smtClean="0"/>
              <a:t>Kuyken</a:t>
            </a:r>
            <a:r>
              <a:rPr lang="en-US" dirty="0" smtClean="0"/>
              <a:t> et al., 2013; </a:t>
            </a:r>
            <a:r>
              <a:rPr lang="en-US" dirty="0" err="1"/>
              <a:t>Schonert-Reichl</a:t>
            </a:r>
            <a:r>
              <a:rPr lang="en-US" dirty="0"/>
              <a:t> et al., </a:t>
            </a:r>
            <a:r>
              <a:rPr lang="en-US" dirty="0" smtClean="0"/>
              <a:t>2015</a:t>
            </a:r>
            <a:endParaRPr lang="en-US" dirty="0"/>
          </a:p>
        </p:txBody>
      </p:sp>
      <p:pic>
        <p:nvPicPr>
          <p:cNvPr id="5" name="Picture 4" descr="education_meditation-683x10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4776" y="3117648"/>
            <a:ext cx="1518326" cy="2276378"/>
          </a:xfrm>
          <a:prstGeom prst="rect">
            <a:avLst/>
          </a:prstGeom>
          <a:ln>
            <a:solidFill>
              <a:srgbClr val="4F81BD"/>
            </a:solidFill>
          </a:ln>
        </p:spPr>
      </p:pic>
      <p:sp>
        <p:nvSpPr>
          <p:cNvPr id="6" name="Date Placeholder 5"/>
          <p:cNvSpPr>
            <a:spLocks noGrp="1"/>
          </p:cNvSpPr>
          <p:nvPr>
            <p:ph type="dt" sz="half" idx="10"/>
          </p:nvPr>
        </p:nvSpPr>
        <p:spPr/>
        <p:txBody>
          <a:bodyPr/>
          <a:lstStyle/>
          <a:p>
            <a:fld id="{2A695A6F-1D7C-8A4D-B037-8680B3362538}" type="datetime1">
              <a:rPr lang="en-US" smtClean="0"/>
              <a:t>10/21/17</a:t>
            </a:fld>
            <a:endParaRPr lang="en-US"/>
          </a:p>
        </p:txBody>
      </p:sp>
      <p:sp>
        <p:nvSpPr>
          <p:cNvPr id="7" name="Footer Placeholder 6"/>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13599286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a:t>
            </a:r>
            <a:endParaRPr lang="en-US" dirty="0"/>
          </a:p>
        </p:txBody>
      </p:sp>
      <p:sp>
        <p:nvSpPr>
          <p:cNvPr id="3" name="Content Placeholder 2"/>
          <p:cNvSpPr>
            <a:spLocks noGrp="1"/>
          </p:cNvSpPr>
          <p:nvPr>
            <p:ph idx="1"/>
          </p:nvPr>
        </p:nvSpPr>
        <p:spPr>
          <a:xfrm>
            <a:off x="457200" y="1600200"/>
            <a:ext cx="5046353" cy="4525963"/>
          </a:xfrm>
        </p:spPr>
        <p:txBody>
          <a:bodyPr>
            <a:normAutofit/>
          </a:bodyPr>
          <a:lstStyle/>
          <a:p>
            <a:r>
              <a:rPr lang="en-US" dirty="0" smtClean="0"/>
              <a:t>Stress</a:t>
            </a:r>
            <a:r>
              <a:rPr lang="en-US" dirty="0" smtClean="0"/>
              <a:t>, Teaching &amp; Learning</a:t>
            </a:r>
          </a:p>
          <a:p>
            <a:r>
              <a:rPr lang="en-US" dirty="0" smtClean="0"/>
              <a:t>What is Mindfulness?</a:t>
            </a:r>
          </a:p>
          <a:p>
            <a:r>
              <a:rPr lang="en-US" dirty="0" smtClean="0"/>
              <a:t>Mindfulness Research</a:t>
            </a:r>
          </a:p>
          <a:p>
            <a:pPr lvl="1"/>
            <a:r>
              <a:rPr lang="en-US" dirty="0" smtClean="0"/>
              <a:t>Teachers</a:t>
            </a:r>
          </a:p>
          <a:p>
            <a:pPr lvl="1"/>
            <a:r>
              <a:rPr lang="en-US" dirty="0" smtClean="0"/>
              <a:t>Students</a:t>
            </a:r>
          </a:p>
        </p:txBody>
      </p:sp>
      <p:pic>
        <p:nvPicPr>
          <p:cNvPr id="7" name="Picture 6" descr="pat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7915" y="1600200"/>
            <a:ext cx="2766098" cy="4104003"/>
          </a:xfrm>
          <a:prstGeom prst="rect">
            <a:avLst/>
          </a:prstGeom>
          <a:ln>
            <a:solidFill>
              <a:srgbClr val="4F81BD"/>
            </a:solidFill>
          </a:ln>
        </p:spPr>
      </p:pic>
      <p:sp>
        <p:nvSpPr>
          <p:cNvPr id="4" name="Date Placeholder 3"/>
          <p:cNvSpPr>
            <a:spLocks noGrp="1"/>
          </p:cNvSpPr>
          <p:nvPr>
            <p:ph type="dt" sz="half" idx="10"/>
          </p:nvPr>
        </p:nvSpPr>
        <p:spPr/>
        <p:txBody>
          <a:bodyPr/>
          <a:lstStyle/>
          <a:p>
            <a:fld id="{B14F84D5-8A14-2C46-919B-4287D400EBDB}" type="datetime1">
              <a:rPr lang="en-US" smtClean="0"/>
              <a:t>10/21/17</a:t>
            </a:fld>
            <a:endParaRPr lang="en-US"/>
          </a:p>
        </p:txBody>
      </p:sp>
      <p:sp>
        <p:nvSpPr>
          <p:cNvPr id="5" name="Footer Placeholder 4"/>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35336677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What More Do We Need to Know?</a:t>
            </a:r>
            <a:endParaRPr lang="en-US" dirty="0">
              <a:solidFill>
                <a:srgbClr val="4F81BD"/>
              </a:solidFill>
            </a:endParaRPr>
          </a:p>
        </p:txBody>
      </p:sp>
      <p:sp>
        <p:nvSpPr>
          <p:cNvPr id="3" name="Content Placeholder 2"/>
          <p:cNvSpPr>
            <a:spLocks noGrp="1"/>
          </p:cNvSpPr>
          <p:nvPr>
            <p:ph idx="1"/>
          </p:nvPr>
        </p:nvSpPr>
        <p:spPr/>
        <p:txBody>
          <a:bodyPr/>
          <a:lstStyle/>
          <a:p>
            <a:r>
              <a:rPr lang="en-US" dirty="0" smtClean="0"/>
              <a:t>A lot!</a:t>
            </a:r>
          </a:p>
          <a:p>
            <a:r>
              <a:rPr lang="en-US" dirty="0" smtClean="0"/>
              <a:t>Specific activities – specific outcomes?</a:t>
            </a:r>
          </a:p>
          <a:p>
            <a:r>
              <a:rPr lang="en-US" dirty="0" smtClean="0"/>
              <a:t>What’s developmental appropriate? Culturally appropriate for educational settings?</a:t>
            </a:r>
          </a:p>
          <a:p>
            <a:r>
              <a:rPr lang="en-US" dirty="0" smtClean="0"/>
              <a:t>Generalizability?</a:t>
            </a:r>
          </a:p>
          <a:p>
            <a:r>
              <a:rPr lang="en-US" dirty="0" smtClean="0"/>
              <a:t>Brain development?</a:t>
            </a:r>
          </a:p>
          <a:p>
            <a:r>
              <a:rPr lang="en-US" dirty="0" smtClean="0"/>
              <a:t>Long term academic and behavioral outcomes?</a:t>
            </a:r>
          </a:p>
          <a:p>
            <a:endParaRPr lang="en-US" dirty="0"/>
          </a:p>
        </p:txBody>
      </p:sp>
      <p:sp>
        <p:nvSpPr>
          <p:cNvPr id="4" name="Date Placeholder 3"/>
          <p:cNvSpPr>
            <a:spLocks noGrp="1"/>
          </p:cNvSpPr>
          <p:nvPr>
            <p:ph type="dt" sz="half" idx="10"/>
          </p:nvPr>
        </p:nvSpPr>
        <p:spPr/>
        <p:txBody>
          <a:bodyPr/>
          <a:lstStyle/>
          <a:p>
            <a:fld id="{DD783F56-62A8-C94B-ABC6-F6E184E0CC20}" type="datetime1">
              <a:rPr lang="en-US" smtClean="0"/>
              <a:t>10/21/17</a:t>
            </a:fld>
            <a:endParaRPr lang="en-US"/>
          </a:p>
        </p:txBody>
      </p:sp>
      <p:sp>
        <p:nvSpPr>
          <p:cNvPr id="5" name="Footer Placeholder 4"/>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6519789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Calming &amp; Focusing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3096" y="1417638"/>
            <a:ext cx="3497807" cy="5175945"/>
          </a:xfrm>
          <a:prstGeom prst="rect">
            <a:avLst/>
          </a:prstGeom>
        </p:spPr>
      </p:pic>
      <p:sp>
        <p:nvSpPr>
          <p:cNvPr id="3" name="Date Placeholder 2"/>
          <p:cNvSpPr>
            <a:spLocks noGrp="1"/>
          </p:cNvSpPr>
          <p:nvPr>
            <p:ph type="dt" sz="half" idx="10"/>
          </p:nvPr>
        </p:nvSpPr>
        <p:spPr/>
        <p:txBody>
          <a:bodyPr/>
          <a:lstStyle/>
          <a:p>
            <a:fld id="{DAE98AFE-C1ED-6A4A-B5EB-776EB3868619}" type="datetime1">
              <a:rPr lang="en-US" smtClean="0"/>
              <a:t>10/21/17</a:t>
            </a:fld>
            <a:endParaRPr lang="en-US"/>
          </a:p>
        </p:txBody>
      </p:sp>
      <p:sp>
        <p:nvSpPr>
          <p:cNvPr id="5" name="Footer Placeholder 4"/>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1704238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Mindful Awareness of Senses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4872" y="1482951"/>
            <a:ext cx="3405791" cy="2273205"/>
          </a:xfrm>
          <a:prstGeom prst="rect">
            <a:avLst/>
          </a:prstGeom>
          <a:ln w="19050">
            <a:solidFill>
              <a:schemeClr val="tx1"/>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499" y="1968286"/>
            <a:ext cx="2712859" cy="3952606"/>
          </a:xfrm>
          <a:prstGeom prst="rect">
            <a:avLst/>
          </a:prstGeom>
          <a:ln w="19050">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1451" y="4126449"/>
            <a:ext cx="3887606" cy="2415176"/>
          </a:xfrm>
          <a:prstGeom prst="rect">
            <a:avLst/>
          </a:prstGeom>
          <a:ln w="19050">
            <a:solidFill>
              <a:schemeClr val="tx1"/>
            </a:solidFill>
          </a:ln>
        </p:spPr>
      </p:pic>
      <p:sp>
        <p:nvSpPr>
          <p:cNvPr id="6" name="Date Placeholder 5"/>
          <p:cNvSpPr>
            <a:spLocks noGrp="1"/>
          </p:cNvSpPr>
          <p:nvPr>
            <p:ph type="dt" sz="half" idx="10"/>
          </p:nvPr>
        </p:nvSpPr>
        <p:spPr/>
        <p:txBody>
          <a:bodyPr/>
          <a:lstStyle/>
          <a:p>
            <a:fld id="{6D559D54-A8B3-B74F-AED5-AD54A9521129}" type="datetime1">
              <a:rPr lang="en-US" smtClean="0"/>
              <a:t>10/21/17</a:t>
            </a:fld>
            <a:endParaRPr lang="en-US"/>
          </a:p>
        </p:txBody>
      </p:sp>
      <p:sp>
        <p:nvSpPr>
          <p:cNvPr id="7" name="Footer Placeholder 6"/>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1718163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Body Awareness: Balance &amp; Breathing</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3925" y="3770755"/>
            <a:ext cx="3432875" cy="2573968"/>
          </a:xfrm>
          <a:prstGeom prst="rect">
            <a:avLst/>
          </a:prstGeom>
          <a:ln w="19050">
            <a:solidFill>
              <a:schemeClr val="tx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46238"/>
            <a:ext cx="3913322" cy="2347993"/>
          </a:xfrm>
          <a:prstGeom prst="rect">
            <a:avLst/>
          </a:prstGeom>
          <a:ln w="19050">
            <a:solidFill>
              <a:schemeClr val="tx1"/>
            </a:solidFill>
          </a:ln>
        </p:spPr>
      </p:pic>
      <p:sp>
        <p:nvSpPr>
          <p:cNvPr id="3" name="Date Placeholder 2"/>
          <p:cNvSpPr>
            <a:spLocks noGrp="1"/>
          </p:cNvSpPr>
          <p:nvPr>
            <p:ph type="dt" sz="half" idx="10"/>
          </p:nvPr>
        </p:nvSpPr>
        <p:spPr/>
        <p:txBody>
          <a:bodyPr/>
          <a:lstStyle/>
          <a:p>
            <a:fld id="{A14E9C1C-4E57-7B4B-9FD9-78DCA8093B52}" type="datetime1">
              <a:rPr lang="en-US" smtClean="0"/>
              <a:t>10/21/17</a:t>
            </a:fld>
            <a:endParaRPr lang="en-US"/>
          </a:p>
        </p:txBody>
      </p:sp>
      <p:sp>
        <p:nvSpPr>
          <p:cNvPr id="4" name="Footer Placeholder 3"/>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2117062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Basic Practices</a:t>
            </a:r>
            <a:endParaRPr lang="en-US" dirty="0"/>
          </a:p>
        </p:txBody>
      </p:sp>
      <p:sp>
        <p:nvSpPr>
          <p:cNvPr id="3" name="Content Placeholder 2"/>
          <p:cNvSpPr>
            <a:spLocks noGrp="1"/>
          </p:cNvSpPr>
          <p:nvPr>
            <p:ph idx="1"/>
          </p:nvPr>
        </p:nvSpPr>
        <p:spPr>
          <a:xfrm>
            <a:off x="240223" y="1417638"/>
            <a:ext cx="5416657" cy="5246633"/>
          </a:xfrm>
        </p:spPr>
        <p:txBody>
          <a:bodyPr/>
          <a:lstStyle/>
          <a:p>
            <a:r>
              <a:rPr lang="en-US" dirty="0" smtClean="0"/>
              <a:t>Mindful walking</a:t>
            </a:r>
          </a:p>
          <a:p>
            <a:r>
              <a:rPr lang="en-US" dirty="0" smtClean="0"/>
              <a:t>Mind jar</a:t>
            </a:r>
          </a:p>
          <a:p>
            <a:r>
              <a:rPr lang="en-US" dirty="0" smtClean="0"/>
              <a:t>Focusing attention on nature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9837" y="3803180"/>
            <a:ext cx="2471980" cy="2471980"/>
          </a:xfrm>
          <a:prstGeom prst="rect">
            <a:avLst/>
          </a:prstGeom>
          <a:ln w="19050">
            <a:solidFill>
              <a:schemeClr val="tx2"/>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9837" y="1417638"/>
            <a:ext cx="2345195" cy="1712948"/>
          </a:xfrm>
          <a:prstGeom prst="rect">
            <a:avLst/>
          </a:prstGeom>
          <a:ln w="19050">
            <a:solidFill>
              <a:schemeClr val="tx2"/>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669" y="3803180"/>
            <a:ext cx="3415331" cy="2558202"/>
          </a:xfrm>
          <a:prstGeom prst="rect">
            <a:avLst/>
          </a:prstGeom>
        </p:spPr>
      </p:pic>
      <p:sp>
        <p:nvSpPr>
          <p:cNvPr id="5" name="Date Placeholder 4"/>
          <p:cNvSpPr>
            <a:spLocks noGrp="1"/>
          </p:cNvSpPr>
          <p:nvPr>
            <p:ph type="dt" sz="half" idx="10"/>
          </p:nvPr>
        </p:nvSpPr>
        <p:spPr/>
        <p:txBody>
          <a:bodyPr/>
          <a:lstStyle/>
          <a:p>
            <a:fld id="{4CDE3F65-0654-A043-8811-81479323A9F0}" type="datetime1">
              <a:rPr lang="en-US" smtClean="0"/>
              <a:t>10/21/17</a:t>
            </a:fld>
            <a:endParaRPr lang="en-US"/>
          </a:p>
        </p:txBody>
      </p:sp>
      <p:sp>
        <p:nvSpPr>
          <p:cNvPr id="8" name="Footer Placeholder 7"/>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19581554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323" y="1305411"/>
            <a:ext cx="8229600" cy="1143000"/>
          </a:xfrm>
        </p:spPr>
        <p:txBody>
          <a:bodyPr/>
          <a:lstStyle/>
          <a:p>
            <a:r>
              <a:rPr lang="en-US" dirty="0" smtClean="0"/>
              <a:t>Books</a:t>
            </a:r>
            <a:endParaRPr lang="en-US" dirty="0"/>
          </a:p>
        </p:txBody>
      </p:sp>
      <p:pic>
        <p:nvPicPr>
          <p:cNvPr id="4" name="Picture 3"/>
          <p:cNvPicPr>
            <a:picLocks noChangeAspect="1"/>
          </p:cNvPicPr>
          <p:nvPr/>
        </p:nvPicPr>
        <p:blipFill>
          <a:blip r:embed="rId2"/>
          <a:stretch>
            <a:fillRect/>
          </a:stretch>
        </p:blipFill>
        <p:spPr>
          <a:xfrm>
            <a:off x="240323" y="3868614"/>
            <a:ext cx="2782277" cy="2782277"/>
          </a:xfrm>
          <a:prstGeom prst="rect">
            <a:avLst/>
          </a:prstGeom>
        </p:spPr>
      </p:pic>
      <p:pic>
        <p:nvPicPr>
          <p:cNvPr id="5" name="Picture 4"/>
          <p:cNvPicPr>
            <a:picLocks noChangeAspect="1"/>
          </p:cNvPicPr>
          <p:nvPr/>
        </p:nvPicPr>
        <p:blipFill>
          <a:blip r:embed="rId3"/>
          <a:stretch>
            <a:fillRect/>
          </a:stretch>
        </p:blipFill>
        <p:spPr>
          <a:xfrm>
            <a:off x="3946055" y="3365497"/>
            <a:ext cx="4159214" cy="3344008"/>
          </a:xfrm>
          <a:prstGeom prst="rect">
            <a:avLst/>
          </a:prstGeom>
        </p:spPr>
      </p:pic>
      <p:pic>
        <p:nvPicPr>
          <p:cNvPr id="6" name="Picture 5"/>
          <p:cNvPicPr>
            <a:picLocks noChangeAspect="1"/>
          </p:cNvPicPr>
          <p:nvPr/>
        </p:nvPicPr>
        <p:blipFill>
          <a:blip r:embed="rId4"/>
          <a:stretch>
            <a:fillRect/>
          </a:stretch>
        </p:blipFill>
        <p:spPr>
          <a:xfrm>
            <a:off x="457200" y="361279"/>
            <a:ext cx="2252930" cy="2816163"/>
          </a:xfrm>
          <a:prstGeom prst="rect">
            <a:avLst/>
          </a:prstGeom>
        </p:spPr>
      </p:pic>
      <p:pic>
        <p:nvPicPr>
          <p:cNvPr id="7" name="Picture 6"/>
          <p:cNvPicPr>
            <a:picLocks noChangeAspect="1"/>
          </p:cNvPicPr>
          <p:nvPr/>
        </p:nvPicPr>
        <p:blipFill>
          <a:blip r:embed="rId5"/>
          <a:stretch>
            <a:fillRect/>
          </a:stretch>
        </p:blipFill>
        <p:spPr>
          <a:xfrm>
            <a:off x="5697416" y="424137"/>
            <a:ext cx="2989384" cy="2690446"/>
          </a:xfrm>
          <a:prstGeom prst="rect">
            <a:avLst/>
          </a:prstGeom>
        </p:spPr>
      </p:pic>
      <p:sp>
        <p:nvSpPr>
          <p:cNvPr id="3" name="Date Placeholder 2"/>
          <p:cNvSpPr>
            <a:spLocks noGrp="1"/>
          </p:cNvSpPr>
          <p:nvPr>
            <p:ph type="dt" sz="half" idx="10"/>
          </p:nvPr>
        </p:nvSpPr>
        <p:spPr/>
        <p:txBody>
          <a:bodyPr/>
          <a:lstStyle/>
          <a:p>
            <a:fld id="{9E9DB266-B4AD-9A42-8A79-05E4005CDC51}" type="datetime1">
              <a:rPr lang="en-US" smtClean="0"/>
              <a:t>10/21/17</a:t>
            </a:fld>
            <a:endParaRPr lang="en-US"/>
          </a:p>
        </p:txBody>
      </p:sp>
      <p:sp>
        <p:nvSpPr>
          <p:cNvPr id="8" name="Footer Placeholder 7"/>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5322620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377" y="1585731"/>
            <a:ext cx="7277049" cy="4252821"/>
          </a:xfrm>
          <a:prstGeom prst="rect">
            <a:avLst/>
          </a:prstGeom>
        </p:spPr>
      </p:pic>
      <p:sp>
        <p:nvSpPr>
          <p:cNvPr id="3" name="Date Placeholder 2"/>
          <p:cNvSpPr>
            <a:spLocks noGrp="1"/>
          </p:cNvSpPr>
          <p:nvPr>
            <p:ph type="dt" sz="half" idx="10"/>
          </p:nvPr>
        </p:nvSpPr>
        <p:spPr/>
        <p:txBody>
          <a:bodyPr/>
          <a:lstStyle/>
          <a:p>
            <a:fld id="{DFCAEB8E-B04C-A740-99EA-2EA7FBCA93EE}" type="datetime1">
              <a:rPr lang="en-US" smtClean="0"/>
              <a:t>10/21/17</a:t>
            </a:fld>
            <a:endParaRPr lang="en-US"/>
          </a:p>
        </p:txBody>
      </p:sp>
      <p:sp>
        <p:nvSpPr>
          <p:cNvPr id="4" name="Footer Placeholder 3"/>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1459472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90" y="4170706"/>
            <a:ext cx="9144000" cy="2368206"/>
          </a:xfrm>
        </p:spPr>
        <p:txBody>
          <a:bodyPr>
            <a:normAutofit/>
          </a:bodyPr>
          <a:lstStyle/>
          <a:p>
            <a:pPr marL="0" indent="0" algn="ctr">
              <a:buNone/>
            </a:pPr>
            <a:r>
              <a:rPr lang="en-US" sz="2400" dirty="0" smtClean="0"/>
              <a:t>tishjennings@virginia.edu</a:t>
            </a:r>
          </a:p>
          <a:p>
            <a:pPr marL="0" indent="0" algn="ctr">
              <a:buNone/>
            </a:pPr>
            <a:r>
              <a:rPr lang="en-US" sz="2400" dirty="0" smtClean="0"/>
              <a:t>www.TishJennings.com</a:t>
            </a:r>
          </a:p>
          <a:p>
            <a:pPr marL="0" indent="0" algn="ctr">
              <a:buNone/>
            </a:pPr>
            <a:r>
              <a:rPr lang="en-US" sz="2400" dirty="0"/>
              <a:t>https://www.facebook.com/</a:t>
            </a:r>
            <a:r>
              <a:rPr lang="en-US" sz="2400" dirty="0" smtClean="0"/>
              <a:t>mindfulnessforteachers/</a:t>
            </a:r>
          </a:p>
          <a:p>
            <a:pPr marL="0" indent="0" algn="ctr">
              <a:buNone/>
            </a:pPr>
            <a:r>
              <a:rPr lang="en-US" sz="2400" dirty="0" err="1" smtClean="0"/>
              <a:t>Twitter@TishJennings</a:t>
            </a:r>
            <a:endParaRPr lang="en-US" sz="2400" dirty="0" smtClean="0"/>
          </a:p>
          <a:p>
            <a:pPr marL="0" indent="0">
              <a:buNone/>
            </a:pPr>
            <a:endParaRPr lang="en-US" sz="2800" dirty="0" smtClean="0"/>
          </a:p>
          <a:p>
            <a:pPr marL="0" indent="0">
              <a:buNone/>
            </a:pPr>
            <a:endParaRPr lang="en-US" sz="2800" dirty="0"/>
          </a:p>
        </p:txBody>
      </p:sp>
      <p:pic>
        <p:nvPicPr>
          <p:cNvPr id="4" name="Picture 3" descr="Mindfulness for Teachers.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307" y="313963"/>
            <a:ext cx="2390166" cy="3586525"/>
          </a:xfrm>
          <a:prstGeom prst="rect">
            <a:avLst/>
          </a:prstGeom>
          <a:ln>
            <a:solidFill>
              <a:srgbClr val="4F81BD"/>
            </a:solidFill>
          </a:ln>
        </p:spPr>
      </p:pic>
      <p:sp>
        <p:nvSpPr>
          <p:cNvPr id="2" name="Date Placeholder 1"/>
          <p:cNvSpPr>
            <a:spLocks noGrp="1"/>
          </p:cNvSpPr>
          <p:nvPr>
            <p:ph type="dt" sz="half" idx="10"/>
          </p:nvPr>
        </p:nvSpPr>
        <p:spPr/>
        <p:txBody>
          <a:bodyPr/>
          <a:lstStyle/>
          <a:p>
            <a:fld id="{0518E3CB-F37A-BB4A-913D-4165EEFEF5DA}" type="datetime1">
              <a:rPr lang="en-US" smtClean="0"/>
              <a:t>10/21/17</a:t>
            </a:fld>
            <a:endParaRPr lang="en-US"/>
          </a:p>
        </p:txBody>
      </p:sp>
      <p:sp>
        <p:nvSpPr>
          <p:cNvPr id="5" name="Footer Placeholder 4"/>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3329403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6294"/>
            <a:ext cx="8229600" cy="1143000"/>
          </a:xfrm>
        </p:spPr>
        <p:txBody>
          <a:bodyPr>
            <a:normAutofit/>
          </a:bodyPr>
          <a:lstStyle/>
          <a:p>
            <a:r>
              <a:rPr lang="en-US" dirty="0" smtClean="0"/>
              <a:t>Cognitive &amp; Emotional Demands</a:t>
            </a:r>
            <a:endParaRPr lang="en-US" dirty="0"/>
          </a:p>
        </p:txBody>
      </p:sp>
      <p:pic>
        <p:nvPicPr>
          <p:cNvPr id="5" name="Picture 4" descr="classroom-management-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0" y="1086706"/>
            <a:ext cx="6665419" cy="5669693"/>
          </a:xfrm>
          <a:prstGeom prst="rect">
            <a:avLst/>
          </a:prstGeom>
        </p:spPr>
      </p:pic>
      <p:sp>
        <p:nvSpPr>
          <p:cNvPr id="2" name="Footer Placeholder 1"/>
          <p:cNvSpPr>
            <a:spLocks noGrp="1"/>
          </p:cNvSpPr>
          <p:nvPr>
            <p:ph type="ftr" sz="quarter" idx="11"/>
          </p:nvPr>
        </p:nvSpPr>
        <p:spPr/>
        <p:txBody>
          <a:bodyPr/>
          <a:lstStyle/>
          <a:p>
            <a:r>
              <a:rPr lang="en-US" smtClean="0"/>
              <a:t>Presented by Patricia A Jennings</a:t>
            </a:r>
            <a:endParaRPr lang="en-US"/>
          </a:p>
        </p:txBody>
      </p:sp>
      <p:sp>
        <p:nvSpPr>
          <p:cNvPr id="6" name="Date Placeholder 5"/>
          <p:cNvSpPr>
            <a:spLocks noGrp="1"/>
          </p:cNvSpPr>
          <p:nvPr>
            <p:ph type="dt" sz="half" idx="10"/>
          </p:nvPr>
        </p:nvSpPr>
        <p:spPr/>
        <p:txBody>
          <a:bodyPr/>
          <a:lstStyle/>
          <a:p>
            <a:fld id="{3CA3B780-6CAE-0744-AD35-FBA9F90A9E81}" type="datetime1">
              <a:rPr lang="en-US" smtClean="0"/>
              <a:t>10/21/17</a:t>
            </a:fld>
            <a:endParaRPr lang="en-US"/>
          </a:p>
        </p:txBody>
      </p:sp>
    </p:spTree>
    <p:extLst>
      <p:ext uri="{BB962C8B-B14F-4D97-AF65-F5344CB8AC3E}">
        <p14:creationId xmlns:p14="http://schemas.microsoft.com/office/powerpoint/2010/main" val="19832297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3268"/>
            <a:ext cx="8229600" cy="1143000"/>
          </a:xfrm>
        </p:spPr>
        <p:txBody>
          <a:bodyPr/>
          <a:lstStyle/>
          <a:p>
            <a:r>
              <a:rPr lang="en-US" dirty="0" smtClean="0"/>
              <a:t>The Stress Response</a:t>
            </a:r>
            <a:endParaRPr lang="en-US" dirty="0"/>
          </a:p>
        </p:txBody>
      </p:sp>
      <p:pic>
        <p:nvPicPr>
          <p:cNvPr id="4" name="Picture 3" descr="Fight or Flight Respon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867" y="1151940"/>
            <a:ext cx="7366000" cy="5363160"/>
          </a:xfrm>
          <a:prstGeom prst="rect">
            <a:avLst/>
          </a:prstGeom>
        </p:spPr>
      </p:pic>
      <p:sp>
        <p:nvSpPr>
          <p:cNvPr id="2" name="Date Placeholder 1"/>
          <p:cNvSpPr>
            <a:spLocks noGrp="1"/>
          </p:cNvSpPr>
          <p:nvPr>
            <p:ph type="dt" sz="half" idx="10"/>
          </p:nvPr>
        </p:nvSpPr>
        <p:spPr/>
        <p:txBody>
          <a:bodyPr/>
          <a:lstStyle/>
          <a:p>
            <a:fld id="{234658FA-D6C4-6F40-B24C-AE6CAA9CE86F}" type="datetime1">
              <a:rPr lang="en-US" smtClean="0"/>
              <a:t>10/21/17</a:t>
            </a:fld>
            <a:endParaRPr lang="en-US"/>
          </a:p>
        </p:txBody>
      </p:sp>
      <p:sp>
        <p:nvSpPr>
          <p:cNvPr id="5" name="Footer Placeholder 4"/>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2741975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ak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743" y="523875"/>
            <a:ext cx="9982831" cy="5921375"/>
          </a:xfrm>
          <a:prstGeom prst="rect">
            <a:avLst/>
          </a:prstGeom>
        </p:spPr>
      </p:pic>
      <p:sp>
        <p:nvSpPr>
          <p:cNvPr id="3" name="Date Placeholder 2"/>
          <p:cNvSpPr>
            <a:spLocks noGrp="1"/>
          </p:cNvSpPr>
          <p:nvPr>
            <p:ph type="dt" sz="half" idx="10"/>
          </p:nvPr>
        </p:nvSpPr>
        <p:spPr/>
        <p:txBody>
          <a:bodyPr/>
          <a:lstStyle/>
          <a:p>
            <a:fld id="{9FB867C7-4827-4E40-88AD-E1D85E57EE81}" type="datetime1">
              <a:rPr lang="en-US" smtClean="0"/>
              <a:t>10/21/17</a:t>
            </a:fld>
            <a:endParaRPr lang="en-US"/>
          </a:p>
        </p:txBody>
      </p:sp>
      <p:sp>
        <p:nvSpPr>
          <p:cNvPr id="4" name="Footer Placeholder 3"/>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2085144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frontal.JPG"/>
          <p:cNvPicPr>
            <a:picLocks noChangeAspect="1"/>
          </p:cNvPicPr>
          <p:nvPr/>
        </p:nvPicPr>
        <p:blipFill>
          <a:blip r:embed="rId3"/>
          <a:srcRect l="1786" t="2342" r="2679" b="2810"/>
          <a:stretch>
            <a:fillRect/>
          </a:stretch>
        </p:blipFill>
        <p:spPr>
          <a:xfrm>
            <a:off x="533400" y="381000"/>
            <a:ext cx="8153400" cy="6172200"/>
          </a:xfrm>
          <a:prstGeom prst="rect">
            <a:avLst/>
          </a:prstGeom>
        </p:spPr>
      </p:pic>
      <p:sp>
        <p:nvSpPr>
          <p:cNvPr id="2" name="Date Placeholder 1"/>
          <p:cNvSpPr>
            <a:spLocks noGrp="1"/>
          </p:cNvSpPr>
          <p:nvPr>
            <p:ph type="dt" sz="half" idx="10"/>
          </p:nvPr>
        </p:nvSpPr>
        <p:spPr/>
        <p:txBody>
          <a:bodyPr/>
          <a:lstStyle/>
          <a:p>
            <a:fld id="{3A65F08F-43DF-874F-A7DC-B9FB3647F778}" type="datetime1">
              <a:rPr lang="en-US" smtClean="0"/>
              <a:t>10/21/17</a:t>
            </a:fld>
            <a:endParaRPr lang="en-US"/>
          </a:p>
        </p:txBody>
      </p:sp>
      <p:sp>
        <p:nvSpPr>
          <p:cNvPr id="3" name="Footer Placeholder 2"/>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239018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089"/>
            <a:ext cx="8229600" cy="1143000"/>
          </a:xfrm>
        </p:spPr>
        <p:txBody>
          <a:bodyPr/>
          <a:lstStyle/>
          <a:p>
            <a:r>
              <a:rPr lang="en-US" dirty="0" smtClean="0"/>
              <a:t>Real vs Psychological Threat</a:t>
            </a:r>
            <a:endParaRPr lang="en-US" dirty="0"/>
          </a:p>
        </p:txBody>
      </p:sp>
      <p:pic>
        <p:nvPicPr>
          <p:cNvPr id="4" name="Picture 3" descr="870816-oLION-1429179515-690-640x48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264" y="1032932"/>
            <a:ext cx="7289109" cy="5466832"/>
          </a:xfrm>
          <a:prstGeom prst="rect">
            <a:avLst/>
          </a:prstGeom>
        </p:spPr>
      </p:pic>
      <p:sp>
        <p:nvSpPr>
          <p:cNvPr id="2" name="Date Placeholder 1"/>
          <p:cNvSpPr>
            <a:spLocks noGrp="1"/>
          </p:cNvSpPr>
          <p:nvPr>
            <p:ph type="dt" sz="half" idx="10"/>
          </p:nvPr>
        </p:nvSpPr>
        <p:spPr/>
        <p:txBody>
          <a:bodyPr/>
          <a:lstStyle/>
          <a:p>
            <a:fld id="{45FCB92D-B458-5546-9841-040BE990D0DA}" type="datetime1">
              <a:rPr lang="en-US" smtClean="0"/>
              <a:t>10/21/17</a:t>
            </a:fld>
            <a:endParaRPr lang="en-US"/>
          </a:p>
        </p:txBody>
      </p:sp>
      <p:sp>
        <p:nvSpPr>
          <p:cNvPr id="5" name="Footer Placeholder 4"/>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9465310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Stress and Learning</a:t>
            </a:r>
            <a:endParaRPr lang="en-US" dirty="0"/>
          </a:p>
        </p:txBody>
      </p:sp>
      <p:sp>
        <p:nvSpPr>
          <p:cNvPr id="3" name="Content Placeholder 2"/>
          <p:cNvSpPr>
            <a:spLocks noGrp="1"/>
          </p:cNvSpPr>
          <p:nvPr>
            <p:ph idx="1"/>
          </p:nvPr>
        </p:nvSpPr>
        <p:spPr>
          <a:xfrm>
            <a:off x="457200" y="1417638"/>
            <a:ext cx="4535813" cy="5440362"/>
          </a:xfrm>
        </p:spPr>
        <p:txBody>
          <a:bodyPr>
            <a:normAutofit fontScale="92500" lnSpcReduction="20000"/>
          </a:bodyPr>
          <a:lstStyle/>
          <a:p>
            <a:r>
              <a:rPr lang="en-US" dirty="0" smtClean="0"/>
              <a:t>May impair the development of self-regulation</a:t>
            </a:r>
          </a:p>
          <a:p>
            <a:r>
              <a:rPr lang="en-US" dirty="0" smtClean="0"/>
              <a:t>Interferes with learning</a:t>
            </a:r>
          </a:p>
          <a:p>
            <a:r>
              <a:rPr lang="en-US" dirty="0" smtClean="0"/>
              <a:t>Over time may cause learning and behavior problems</a:t>
            </a:r>
          </a:p>
          <a:p>
            <a:r>
              <a:rPr lang="en-US" dirty="0" smtClean="0"/>
              <a:t>Social support may be protective</a:t>
            </a:r>
          </a:p>
          <a:p>
            <a:r>
              <a:rPr lang="en-US" dirty="0"/>
              <a:t>T</a:t>
            </a:r>
            <a:r>
              <a:rPr lang="en-US" dirty="0" smtClean="0"/>
              <a:t>eacher stress may be “contagious” affecting student well-being and learning</a:t>
            </a:r>
          </a:p>
        </p:txBody>
      </p:sp>
      <p:pic>
        <p:nvPicPr>
          <p:cNvPr id="5" name="Picture 4" descr="willis-neuroscience-behind-stress-learning-ts-460x34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0610" y="2328545"/>
            <a:ext cx="3601715" cy="2701286"/>
          </a:xfrm>
          <a:prstGeom prst="rect">
            <a:avLst/>
          </a:prstGeom>
        </p:spPr>
      </p:pic>
      <p:sp>
        <p:nvSpPr>
          <p:cNvPr id="4" name="Date Placeholder 3"/>
          <p:cNvSpPr>
            <a:spLocks noGrp="1"/>
          </p:cNvSpPr>
          <p:nvPr>
            <p:ph type="dt" sz="half" idx="10"/>
          </p:nvPr>
        </p:nvSpPr>
        <p:spPr/>
        <p:txBody>
          <a:bodyPr/>
          <a:lstStyle/>
          <a:p>
            <a:fld id="{07C51AC3-E90C-F24F-8852-F35F3D6DDE0E}" type="datetime1">
              <a:rPr lang="en-US" smtClean="0"/>
              <a:t>10/21/17</a:t>
            </a:fld>
            <a:endParaRPr lang="en-US"/>
          </a:p>
        </p:txBody>
      </p:sp>
      <p:sp>
        <p:nvSpPr>
          <p:cNvPr id="6" name="Footer Placeholder 5"/>
          <p:cNvSpPr>
            <a:spLocks noGrp="1"/>
          </p:cNvSpPr>
          <p:nvPr>
            <p:ph type="ftr" sz="quarter" idx="11"/>
          </p:nvPr>
        </p:nvSpPr>
        <p:spPr/>
        <p:txBody>
          <a:bodyPr/>
          <a:lstStyle/>
          <a:p>
            <a:r>
              <a:rPr lang="en-US" smtClean="0"/>
              <a:t>Presented by Patricia A Jennings</a:t>
            </a:r>
            <a:endParaRPr lang="en-US"/>
          </a:p>
        </p:txBody>
      </p:sp>
    </p:spTree>
    <p:extLst>
      <p:ext uri="{BB962C8B-B14F-4D97-AF65-F5344CB8AC3E}">
        <p14:creationId xmlns:p14="http://schemas.microsoft.com/office/powerpoint/2010/main" val="18533964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7739</TotalTime>
  <Words>1376</Words>
  <Application>Microsoft Macintosh PowerPoint</Application>
  <PresentationFormat>On-screen Show (4:3)</PresentationFormat>
  <Paragraphs>225</Paragraphs>
  <Slides>37</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Calibri</vt:lpstr>
      <vt:lpstr>Cambria Math</vt:lpstr>
      <vt:lpstr>Corbel</vt:lpstr>
      <vt:lpstr>ＭＳ Ｐゴシック</vt:lpstr>
      <vt:lpstr>Times New Roman</vt:lpstr>
      <vt:lpstr>Arial</vt:lpstr>
      <vt:lpstr>Office Theme</vt:lpstr>
      <vt:lpstr>CARE for Teachers:  A Mindfulness-based Approach to Enhancing  the Prepared Environment </vt:lpstr>
      <vt:lpstr>PowerPoint Presentation</vt:lpstr>
      <vt:lpstr>Roadmap</vt:lpstr>
      <vt:lpstr>Cognitive &amp; Emotional Demands</vt:lpstr>
      <vt:lpstr>The Stress Response</vt:lpstr>
      <vt:lpstr>PowerPoint Presentation</vt:lpstr>
      <vt:lpstr>PowerPoint Presentation</vt:lpstr>
      <vt:lpstr>Real vs Psychological Threat</vt:lpstr>
      <vt:lpstr>Stress and Learning</vt:lpstr>
      <vt:lpstr>Adaptive Function of Emotions</vt:lpstr>
      <vt:lpstr>Making Connections</vt:lpstr>
      <vt:lpstr>What is Mindfulness?</vt:lpstr>
      <vt:lpstr>What are Mindful Awareness or Contemplative Practices?</vt:lpstr>
      <vt:lpstr>Mindfulness Research</vt:lpstr>
      <vt:lpstr>Research with Adults</vt:lpstr>
      <vt:lpstr>PowerPoint Presentation</vt:lpstr>
      <vt:lpstr>Breath Awareness Practice</vt:lpstr>
      <vt:lpstr>Reflection Questions</vt:lpstr>
      <vt:lpstr>How Can Mindfulness Help Teachers?</vt:lpstr>
      <vt:lpstr>PowerPoint Presentation</vt:lpstr>
      <vt:lpstr>PowerPoint Presentation</vt:lpstr>
      <vt:lpstr>PowerPoint Presentation</vt:lpstr>
      <vt:lpstr>Long-term Impacts</vt:lpstr>
      <vt:lpstr>Long-term Impacts</vt:lpstr>
      <vt:lpstr>Long-term Impacts</vt:lpstr>
      <vt:lpstr>PowerPoint Presentation</vt:lpstr>
      <vt:lpstr>Mindfulness with Children</vt:lpstr>
      <vt:lpstr>Research on School-based Programs</vt:lpstr>
      <vt:lpstr>Research on School-based Programs</vt:lpstr>
      <vt:lpstr>What More Do We Need to Know?</vt:lpstr>
      <vt:lpstr>Calming &amp; Focusing</vt:lpstr>
      <vt:lpstr>Mindful Awareness of Senses</vt:lpstr>
      <vt:lpstr>Body Awareness: Balance &amp; Breathing</vt:lpstr>
      <vt:lpstr>Other Basic Practices</vt:lpstr>
      <vt:lpstr>Books</vt:lpstr>
      <vt:lpstr>Questions?</vt:lpstr>
      <vt:lpstr>PowerPoint Presentation</vt:lpstr>
    </vt:vector>
  </TitlesOfParts>
  <Company>PennState</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Contemplative Approaches to Reducing Teacher Stress and Improving Student Learning, Attention and Self-Regulation</dc:title>
  <dc:creator>Patricia Jennings</dc:creator>
  <cp:lastModifiedBy>Jennings, Patricia (paj9m)</cp:lastModifiedBy>
  <cp:revision>143</cp:revision>
  <cp:lastPrinted>2016-10-20T12:42:09Z</cp:lastPrinted>
  <dcterms:created xsi:type="dcterms:W3CDTF">2013-03-22T10:24:44Z</dcterms:created>
  <dcterms:modified xsi:type="dcterms:W3CDTF">2017-10-21T12:18:11Z</dcterms:modified>
</cp:coreProperties>
</file>